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4" r:id="rId8"/>
    <p:sldId id="343" r:id="rId9"/>
    <p:sldId id="344" r:id="rId10"/>
    <p:sldId id="347" r:id="rId11"/>
    <p:sldId id="348" r:id="rId12"/>
    <p:sldId id="355" r:id="rId13"/>
    <p:sldId id="351" r:id="rId14"/>
    <p:sldId id="352" r:id="rId15"/>
    <p:sldId id="349" r:id="rId16"/>
    <p:sldId id="350" r:id="rId17"/>
    <p:sldId id="353" r:id="rId18"/>
    <p:sldId id="339" r:id="rId19"/>
    <p:sldId id="272" r:id="rId20"/>
    <p:sldId id="262" r:id="rId21"/>
    <p:sldId id="263" r:id="rId22"/>
    <p:sldId id="273" r:id="rId23"/>
    <p:sldId id="274" r:id="rId24"/>
    <p:sldId id="275" r:id="rId25"/>
    <p:sldId id="277" r:id="rId26"/>
    <p:sldId id="276" r:id="rId27"/>
    <p:sldId id="280" r:id="rId28"/>
    <p:sldId id="282" r:id="rId29"/>
    <p:sldId id="284" r:id="rId30"/>
    <p:sldId id="285" r:id="rId31"/>
    <p:sldId id="346" r:id="rId32"/>
    <p:sldId id="287" r:id="rId33"/>
    <p:sldId id="288" r:id="rId34"/>
    <p:sldId id="289" r:id="rId35"/>
    <p:sldId id="290" r:id="rId36"/>
    <p:sldId id="295" r:id="rId37"/>
    <p:sldId id="291" r:id="rId38"/>
    <p:sldId id="293" r:id="rId39"/>
    <p:sldId id="310" r:id="rId40"/>
    <p:sldId id="312" r:id="rId41"/>
    <p:sldId id="314" r:id="rId42"/>
    <p:sldId id="316" r:id="rId43"/>
    <p:sldId id="318" r:id="rId44"/>
    <p:sldId id="319" r:id="rId45"/>
    <p:sldId id="320" r:id="rId46"/>
    <p:sldId id="321" r:id="rId47"/>
    <p:sldId id="322" r:id="rId48"/>
    <p:sldId id="297" r:id="rId49"/>
    <p:sldId id="299" r:id="rId50"/>
    <p:sldId id="301" r:id="rId51"/>
    <p:sldId id="302" r:id="rId52"/>
    <p:sldId id="305" r:id="rId53"/>
    <p:sldId id="325" r:id="rId54"/>
    <p:sldId id="306" r:id="rId55"/>
    <p:sldId id="307" r:id="rId56"/>
    <p:sldId id="308" r:id="rId57"/>
    <p:sldId id="328" r:id="rId58"/>
    <p:sldId id="329" r:id="rId59"/>
    <p:sldId id="330" r:id="rId60"/>
    <p:sldId id="331" r:id="rId61"/>
    <p:sldId id="332" r:id="rId62"/>
    <p:sldId id="333" r:id="rId63"/>
    <p:sldId id="334" r:id="rId64"/>
    <p:sldId id="335" r:id="rId65"/>
    <p:sldId id="336" r:id="rId66"/>
    <p:sldId id="342"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94563" autoAdjust="0"/>
  </p:normalViewPr>
  <p:slideViewPr>
    <p:cSldViewPr>
      <p:cViewPr varScale="1">
        <p:scale>
          <a:sx n="63" d="100"/>
          <a:sy n="63" d="100"/>
        </p:scale>
        <p:origin x="-13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вс 31.01.21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13514E95-1871-4934-8AE7-8E592991B58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вс 31.01.21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вс 31.01.21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вс 31.01.21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вс 31.01.21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ru.wikipedia.org/wiki/%D0%9C%D0%B0%D1%81%D0%BA%D1%83%D0%BB%D0%B8%D0%BD%D0%B8%D0%B7%D0%B0%D1%86%D0%B8%D1%8F" TargetMode="External"/><Relationship Id="rId7" Type="http://schemas.openxmlformats.org/officeDocument/2006/relationships/hyperlink" Target="https://ru.wikipedia.org/wiki/%D0%A0%D0%B5%D0%B0%D0%B1%D1%81%D0%BE%D1%80%D0%B1%D1%86%D0%B8%D1%8F" TargetMode="External"/><Relationship Id="rId2" Type="http://schemas.openxmlformats.org/officeDocument/2006/relationships/hyperlink" Target="https://ru.wikipedia.org/wiki/%D0%A2%D0%B5%D1%81%D1%82%D0%BE%D1%81%D1%82%D0%B5%D1%80%D0%BE%D0%BD" TargetMode="External"/><Relationship Id="rId1" Type="http://schemas.openxmlformats.org/officeDocument/2006/relationships/slideLayout" Target="../slideLayouts/slideLayout2.xml"/><Relationship Id="rId6" Type="http://schemas.openxmlformats.org/officeDocument/2006/relationships/hyperlink" Target="https://ru.wikipedia.org/wiki/%D0%AD%D1%80%D0%B8%D1%82%D1%80%D0%BE%D0%BF%D0%BE%D1%8D%D1%82%D0%B8%D0%BD" TargetMode="External"/><Relationship Id="rId5" Type="http://schemas.openxmlformats.org/officeDocument/2006/relationships/hyperlink" Target="https://ru.wikipedia.org/wiki/%D0%90%D0%BC%D0%B8%D0%BD%D0%BE%D0%BA%D0%B8%D1%81%D0%BB%D0%BE%D1%82%D1%8B" TargetMode="External"/><Relationship Id="rId4" Type="http://schemas.openxmlformats.org/officeDocument/2006/relationships/hyperlink" Target="https://ru.wikipedia.org/wiki/%D0%9D%D1%83%D0%BA%D0%BB%D0%B5%D0%B8%D0%BD%D0%BE%D0%B2%D0%B0%D1%8F_%D0%BA%D0%B8%D1%81%D0%BB%D0%BE%D1%82%D0%B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ru.wikipedia.org/wiki/%D0%90%D1%85%D0%B8%D0%BB%D0%BB%D0%BE%D0%B2%D0%BE_%D1%81%D1%83%D1%85%D0%BE%D0%B6%D0%B8%D0%BB%D0%B8%D0%B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Введение в эндокринную систему</a:t>
            </a: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Понятие о гормонах. Виды гормонов. Гормональная регуляция и прочие аспекты влияния гормонов на организм </a:t>
            </a:r>
            <a:r>
              <a:rPr lang="ru-RU" dirty="0" err="1" smtClean="0"/>
              <a:t>вцелом</a:t>
            </a:r>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ages (8).jpg"/>
          <p:cNvPicPr>
            <a:picLocks noChangeAspect="1"/>
          </p:cNvPicPr>
          <p:nvPr/>
        </p:nvPicPr>
        <p:blipFill>
          <a:blip r:embed="rId2"/>
          <a:stretch>
            <a:fillRect/>
          </a:stretch>
        </p:blipFill>
        <p:spPr>
          <a:xfrm>
            <a:off x="3143240" y="357166"/>
            <a:ext cx="5766057" cy="3228992"/>
          </a:xfrm>
          <a:prstGeom prst="rect">
            <a:avLst/>
          </a:prstGeom>
        </p:spPr>
      </p:pic>
      <p:sp>
        <p:nvSpPr>
          <p:cNvPr id="16" name="Прямоугольник 15"/>
          <p:cNvSpPr/>
          <p:nvPr/>
        </p:nvSpPr>
        <p:spPr>
          <a:xfrm>
            <a:off x="285720" y="0"/>
            <a:ext cx="8001056" cy="6463308"/>
          </a:xfrm>
          <a:prstGeom prst="rect">
            <a:avLst/>
          </a:prstGeom>
        </p:spPr>
        <p:txBody>
          <a:bodyPr wrap="square">
            <a:spAutoFit/>
          </a:bodyPr>
          <a:lstStyle/>
          <a:p>
            <a:pPr fontAlgn="base"/>
            <a:r>
              <a:rPr lang="ru-RU" b="1" dirty="0" smtClean="0"/>
              <a:t>ЭСТРОГЕНЫ </a:t>
            </a:r>
          </a:p>
          <a:p>
            <a:pPr fontAlgn="base"/>
            <a:endParaRPr lang="ru-RU" dirty="0" smtClean="0"/>
          </a:p>
          <a:p>
            <a:pPr fontAlgn="base"/>
            <a:r>
              <a:rPr lang="ru-RU" dirty="0" smtClean="0"/>
              <a:t>      </a:t>
            </a:r>
            <a:r>
              <a:rPr lang="ru-RU" dirty="0" err="1" smtClean="0"/>
              <a:t>Вырабатваются</a:t>
            </a:r>
            <a:r>
              <a:rPr lang="ru-RU" dirty="0" smtClean="0"/>
              <a:t> в </a:t>
            </a:r>
          </a:p>
          <a:p>
            <a:pPr fontAlgn="base"/>
            <a:r>
              <a:rPr lang="ru-RU" dirty="0" smtClean="0"/>
              <a:t>яичниках и играют </a:t>
            </a:r>
          </a:p>
          <a:p>
            <a:pPr fontAlgn="base"/>
            <a:r>
              <a:rPr lang="ru-RU" dirty="0" smtClean="0"/>
              <a:t>роль в обеспечении </a:t>
            </a:r>
          </a:p>
          <a:p>
            <a:pPr fontAlgn="base"/>
            <a:r>
              <a:rPr lang="ru-RU" dirty="0" smtClean="0"/>
              <a:t>ежемесячной овуляции. </a:t>
            </a:r>
          </a:p>
          <a:p>
            <a:pPr fontAlgn="base"/>
            <a:r>
              <a:rPr lang="ru-RU" dirty="0" smtClean="0"/>
              <a:t>      Когда эстрогены </a:t>
            </a:r>
          </a:p>
          <a:p>
            <a:pPr fontAlgn="base"/>
            <a:r>
              <a:rPr lang="ru-RU" dirty="0" smtClean="0"/>
              <a:t>повышены или снижены</a:t>
            </a:r>
          </a:p>
          <a:p>
            <a:pPr fontAlgn="base"/>
            <a:r>
              <a:rPr lang="ru-RU" dirty="0" smtClean="0"/>
              <a:t>– идет набор веса.</a:t>
            </a:r>
          </a:p>
          <a:p>
            <a:pPr fontAlgn="base"/>
            <a:r>
              <a:rPr lang="ru-RU" dirty="0" smtClean="0"/>
              <a:t>      При снижении </a:t>
            </a:r>
          </a:p>
          <a:p>
            <a:pPr fontAlgn="base"/>
            <a:r>
              <a:rPr lang="ru-RU" dirty="0" smtClean="0"/>
              <a:t>выработки эстрогенов,</a:t>
            </a:r>
          </a:p>
          <a:p>
            <a:pPr fontAlgn="base"/>
            <a:r>
              <a:rPr lang="ru-RU" dirty="0" smtClean="0"/>
              <a:t>организм пытается </a:t>
            </a:r>
          </a:p>
          <a:p>
            <a:pPr fontAlgn="base"/>
            <a:r>
              <a:rPr lang="ru-RU" dirty="0" smtClean="0"/>
              <a:t>получить их из других </a:t>
            </a:r>
          </a:p>
          <a:p>
            <a:pPr fontAlgn="base"/>
            <a:r>
              <a:rPr lang="ru-RU" dirty="0" smtClean="0"/>
              <a:t>источников. </a:t>
            </a:r>
          </a:p>
          <a:p>
            <a:pPr fontAlgn="base"/>
            <a:r>
              <a:rPr lang="ru-RU" dirty="0" smtClean="0"/>
              <a:t>      Жировые клетки обладают способностью ароматизировать эстроген из тестостерона. И поэтому организм начинает усиленно запасать жир, чтобы не остаться без эстрогенов.</a:t>
            </a:r>
          </a:p>
          <a:p>
            <a:pPr fontAlgn="base"/>
            <a:r>
              <a:rPr lang="ru-RU" dirty="0" smtClean="0"/>
              <a:t>И кстати, при сниженном уровне эстрогенов ужасно тянет на сладкое</a:t>
            </a:r>
          </a:p>
          <a:p>
            <a:pPr fontAlgn="base"/>
            <a:r>
              <a:rPr lang="ru-RU" dirty="0" smtClean="0"/>
              <a:t>При избытке эстрогенов повышается аппетит, накапливается жир, который распределяется эстрогенами в области живота, бедер и ног. ( по женскому типу)</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 (9).jpg"/>
          <p:cNvPicPr>
            <a:picLocks noChangeAspect="1"/>
          </p:cNvPicPr>
          <p:nvPr/>
        </p:nvPicPr>
        <p:blipFill>
          <a:blip r:embed="rId2"/>
          <a:stretch>
            <a:fillRect/>
          </a:stretch>
        </p:blipFill>
        <p:spPr>
          <a:xfrm>
            <a:off x="4438625" y="2666658"/>
            <a:ext cx="4705375" cy="4191342"/>
          </a:xfrm>
          <a:prstGeom prst="rect">
            <a:avLst/>
          </a:prstGeom>
        </p:spPr>
      </p:pic>
      <p:sp>
        <p:nvSpPr>
          <p:cNvPr id="6" name="Прямоугольник 5"/>
          <p:cNvSpPr/>
          <p:nvPr/>
        </p:nvSpPr>
        <p:spPr>
          <a:xfrm>
            <a:off x="642910" y="285728"/>
            <a:ext cx="7643866" cy="5909310"/>
          </a:xfrm>
          <a:prstGeom prst="rect">
            <a:avLst/>
          </a:prstGeom>
        </p:spPr>
        <p:txBody>
          <a:bodyPr wrap="square">
            <a:spAutoFit/>
          </a:bodyPr>
          <a:lstStyle/>
          <a:p>
            <a:pPr fontAlgn="base"/>
            <a:r>
              <a:rPr lang="ru-RU" b="1" dirty="0" smtClean="0"/>
              <a:t>ПРОГЕСТЕРОН </a:t>
            </a:r>
            <a:endParaRPr lang="ru-RU" dirty="0" smtClean="0"/>
          </a:p>
          <a:p>
            <a:pPr fontAlgn="base"/>
            <a:r>
              <a:rPr lang="ru-RU" dirty="0" smtClean="0"/>
              <a:t>Он так же вырабатывается яичниками. В принципе особого влияния на набор жира он не влияет. Но в паре с эстрогенами (особенно когда нарушен баланс), он может вызвать повышенный аппетит и задержку  жидкости.</a:t>
            </a:r>
          </a:p>
          <a:p>
            <a:pPr fontAlgn="base"/>
            <a:endParaRPr lang="ru-RU" b="1" dirty="0" smtClean="0"/>
          </a:p>
          <a:p>
            <a:pPr fontAlgn="base"/>
            <a:r>
              <a:rPr lang="ru-RU" b="1" dirty="0" smtClean="0"/>
              <a:t>ТЕСТОСТЕРОН </a:t>
            </a:r>
            <a:endParaRPr lang="ru-RU" dirty="0" smtClean="0"/>
          </a:p>
          <a:p>
            <a:pPr fontAlgn="base"/>
            <a:r>
              <a:rPr lang="ru-RU" dirty="0" smtClean="0"/>
              <a:t>Это не только мужской гормон, у женщин он тоже вырабатывается. Яичниками и надпочечниками.</a:t>
            </a:r>
          </a:p>
          <a:p>
            <a:pPr fontAlgn="base"/>
            <a:r>
              <a:rPr lang="ru-RU" dirty="0" smtClean="0"/>
              <a:t>Это гормон созидательный, он влияет на рост ваших мышц, поэтому, когда его уровень снижен,</a:t>
            </a:r>
          </a:p>
          <a:p>
            <a:pPr fontAlgn="base"/>
            <a:r>
              <a:rPr lang="ru-RU" dirty="0" smtClean="0"/>
              <a:t> расщепление жира на энергетические </a:t>
            </a:r>
          </a:p>
          <a:p>
            <a:pPr fontAlgn="base"/>
            <a:r>
              <a:rPr lang="ru-RU" dirty="0" smtClean="0"/>
              <a:t>нужды организма, тоже снижается, </a:t>
            </a:r>
          </a:p>
          <a:p>
            <a:pPr fontAlgn="base"/>
            <a:r>
              <a:rPr lang="ru-RU" dirty="0" smtClean="0"/>
              <a:t>мышцы не растут и вес может </a:t>
            </a:r>
          </a:p>
          <a:p>
            <a:pPr fontAlgn="base"/>
            <a:r>
              <a:rPr lang="ru-RU" dirty="0" smtClean="0"/>
              <a:t>увеличиваться. При этом отложение </a:t>
            </a:r>
          </a:p>
          <a:p>
            <a:pPr fontAlgn="base"/>
            <a:r>
              <a:rPr lang="ru-RU" dirty="0" smtClean="0"/>
              <a:t>жира будет происходить в основном </a:t>
            </a:r>
          </a:p>
          <a:p>
            <a:pPr fontAlgn="base"/>
            <a:r>
              <a:rPr lang="ru-RU" dirty="0" smtClean="0"/>
              <a:t>в области живота – по верхнему типу</a:t>
            </a:r>
          </a:p>
          <a:p>
            <a:pPr fontAlgn="base"/>
            <a:r>
              <a:rPr lang="ru-RU" dirty="0" smtClean="0"/>
              <a:t>( по типу яблока)</a:t>
            </a:r>
          </a:p>
          <a:p>
            <a:pPr fontAlgn="base"/>
            <a:r>
              <a:rPr lang="ru-RU" dirty="0" smtClean="0"/>
              <a:t>Кстати, когда уровень эстрогенов </a:t>
            </a:r>
          </a:p>
          <a:p>
            <a:pPr fontAlgn="base"/>
            <a:r>
              <a:rPr lang="ru-RU" dirty="0" smtClean="0"/>
              <a:t>повышен, то уровень тестостерона </a:t>
            </a:r>
          </a:p>
          <a:p>
            <a:pPr fontAlgn="base"/>
            <a:r>
              <a:rPr lang="ru-RU" dirty="0" smtClean="0"/>
              <a:t>не всегда снижается, а иногда и повышен.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smtClean="0"/>
              <a:t>Пептидный гормон передней доли гипофиза, который регулирует процессы лактации ( образования молока во время беременности и кормления грудью у женщин).</a:t>
            </a:r>
          </a:p>
          <a:p>
            <a:r>
              <a:rPr lang="ru-RU" dirty="0" smtClean="0"/>
              <a:t>Одним из менее приятных эффектов является повышение аппетита и накопление жировой ткани организмом</a:t>
            </a:r>
          </a:p>
          <a:p>
            <a:r>
              <a:rPr lang="ru-RU" dirty="0" smtClean="0"/>
              <a:t>Очень часто подавляет контроль над эмоциональным фоном и снижает когнитивные способности мозга</a:t>
            </a:r>
            <a:endParaRPr lang="ru-RU" dirty="0"/>
          </a:p>
        </p:txBody>
      </p:sp>
      <p:sp>
        <p:nvSpPr>
          <p:cNvPr id="3" name="Заголовок 2"/>
          <p:cNvSpPr>
            <a:spLocks noGrp="1"/>
          </p:cNvSpPr>
          <p:nvPr>
            <p:ph type="title"/>
          </p:nvPr>
        </p:nvSpPr>
        <p:spPr/>
        <p:txBody>
          <a:bodyPr/>
          <a:lstStyle/>
          <a:p>
            <a:r>
              <a:rPr lang="ru-RU" dirty="0" smtClean="0"/>
              <a:t>Пролактин</a:t>
            </a:r>
            <a:endParaRPr lang="ru-RU" dirty="0"/>
          </a:p>
        </p:txBody>
      </p:sp>
    </p:spTree>
    <p:extLst>
      <p:ext uri="{BB962C8B-B14F-4D97-AF65-F5344CB8AC3E}">
        <p14:creationId xmlns:p14="http://schemas.microsoft.com/office/powerpoint/2010/main" val="207837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ез названия (3).jpg"/>
          <p:cNvPicPr>
            <a:picLocks noGrp="1" noChangeAspect="1"/>
          </p:cNvPicPr>
          <p:nvPr>
            <p:ph idx="1"/>
          </p:nvPr>
        </p:nvPicPr>
        <p:blipFill>
          <a:blip r:embed="rId2"/>
          <a:stretch>
            <a:fillRect/>
          </a:stretch>
        </p:blipFill>
        <p:spPr>
          <a:xfrm>
            <a:off x="3857620" y="0"/>
            <a:ext cx="5068032" cy="2910694"/>
          </a:xfrm>
        </p:spPr>
      </p:pic>
      <p:sp>
        <p:nvSpPr>
          <p:cNvPr id="3" name="Заголовок 2"/>
          <p:cNvSpPr>
            <a:spLocks noGrp="1"/>
          </p:cNvSpPr>
          <p:nvPr>
            <p:ph type="title"/>
          </p:nvPr>
        </p:nvSpPr>
        <p:spPr/>
        <p:txBody>
          <a:bodyPr/>
          <a:lstStyle/>
          <a:p>
            <a:r>
              <a:rPr lang="ru-RU" dirty="0" smtClean="0"/>
              <a:t>Инсулин</a:t>
            </a:r>
            <a:endParaRPr lang="ru-RU" dirty="0"/>
          </a:p>
        </p:txBody>
      </p:sp>
      <p:pic>
        <p:nvPicPr>
          <p:cNvPr id="5" name="Рисунок 4" descr="unnamed.jpg"/>
          <p:cNvPicPr>
            <a:picLocks noChangeAspect="1"/>
          </p:cNvPicPr>
          <p:nvPr/>
        </p:nvPicPr>
        <p:blipFill>
          <a:blip r:embed="rId3"/>
          <a:stretch>
            <a:fillRect/>
          </a:stretch>
        </p:blipFill>
        <p:spPr>
          <a:xfrm>
            <a:off x="0" y="3390900"/>
            <a:ext cx="4876800" cy="3467100"/>
          </a:xfrm>
          <a:prstGeom prst="rect">
            <a:avLst/>
          </a:prstGeom>
        </p:spPr>
      </p:pic>
      <p:sp>
        <p:nvSpPr>
          <p:cNvPr id="7" name="Прямоугольник 6"/>
          <p:cNvSpPr/>
          <p:nvPr/>
        </p:nvSpPr>
        <p:spPr>
          <a:xfrm>
            <a:off x="785786" y="1142984"/>
            <a:ext cx="8215370" cy="5355312"/>
          </a:xfrm>
          <a:prstGeom prst="rect">
            <a:avLst/>
          </a:prstGeom>
        </p:spPr>
        <p:txBody>
          <a:bodyPr wrap="square">
            <a:spAutoFit/>
          </a:bodyPr>
          <a:lstStyle/>
          <a:p>
            <a:pPr fontAlgn="base"/>
            <a:r>
              <a:rPr lang="ru-RU" dirty="0" smtClean="0"/>
              <a:t>Вырабатывается </a:t>
            </a:r>
          </a:p>
          <a:p>
            <a:pPr fontAlgn="base"/>
            <a:r>
              <a:rPr lang="ru-RU" dirty="0" smtClean="0"/>
              <a:t>поджелудочной железой </a:t>
            </a:r>
          </a:p>
          <a:p>
            <a:pPr fontAlgn="base"/>
            <a:r>
              <a:rPr lang="ru-RU" dirty="0" smtClean="0"/>
              <a:t>и переправляет глюкозу </a:t>
            </a:r>
          </a:p>
          <a:p>
            <a:pPr fontAlgn="base"/>
            <a:r>
              <a:rPr lang="ru-RU" dirty="0" smtClean="0"/>
              <a:t>из крови внутрь клетки .</a:t>
            </a:r>
          </a:p>
          <a:p>
            <a:pPr fontAlgn="base"/>
            <a:r>
              <a:rPr lang="ru-RU" dirty="0" smtClean="0"/>
              <a:t>часть идет на нужды </a:t>
            </a:r>
          </a:p>
          <a:p>
            <a:pPr fontAlgn="base"/>
            <a:r>
              <a:rPr lang="ru-RU" dirty="0" smtClean="0"/>
              <a:t>организма, а избыток </a:t>
            </a:r>
          </a:p>
          <a:p>
            <a:pPr fontAlgn="base"/>
            <a:r>
              <a:rPr lang="ru-RU" dirty="0" smtClean="0"/>
              <a:t>депонируется в жировые отложения. </a:t>
            </a:r>
          </a:p>
          <a:p>
            <a:pPr fontAlgn="base"/>
            <a:r>
              <a:rPr lang="ru-RU" dirty="0" smtClean="0"/>
              <a:t>Чрезмерное потребление углеводов ведёт к чрезмерной выработке             			инсулина и развитию 								</a:t>
            </a:r>
            <a:r>
              <a:rPr lang="ru-RU" dirty="0" err="1" smtClean="0"/>
              <a:t>инсулинорезистентности</a:t>
            </a:r>
            <a:r>
              <a:rPr lang="ru-RU" dirty="0" smtClean="0"/>
              <a:t>.</a:t>
            </a:r>
          </a:p>
          <a:p>
            <a:pPr fontAlgn="base"/>
            <a:r>
              <a:rPr lang="ru-RU" dirty="0" smtClean="0"/>
              <a:t>					Избыток инсулина приводит 					к накоплению жира. </a:t>
            </a:r>
          </a:p>
          <a:p>
            <a:pPr fontAlgn="base"/>
            <a:r>
              <a:rPr lang="ru-RU" dirty="0" smtClean="0"/>
              <a:t>					При этом отложение жира 					происходит 							преимущественно внутри 					органов (</a:t>
            </a:r>
            <a:r>
              <a:rPr lang="ru-RU" dirty="0" err="1" smtClean="0"/>
              <a:t>липодистрофия</a:t>
            </a:r>
            <a:r>
              <a:rPr lang="ru-RU" dirty="0" smtClean="0"/>
              <a:t>, 					</a:t>
            </a:r>
            <a:r>
              <a:rPr lang="ru-RU" dirty="0" err="1" smtClean="0"/>
              <a:t>стеатоз</a:t>
            </a:r>
            <a:r>
              <a:rPr lang="ru-RU" dirty="0" smtClean="0"/>
              <a:t>, жировая дистрофия)  					и вокруг них </a:t>
            </a:r>
          </a:p>
          <a:p>
            <a:pPr fontAlgn="base"/>
            <a:r>
              <a:rPr lang="ru-RU" dirty="0" smtClean="0"/>
              <a:t>					( висцеральное ожирение)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12).jpg"/>
          <p:cNvPicPr>
            <a:picLocks noGrp="1" noChangeAspect="1"/>
          </p:cNvPicPr>
          <p:nvPr>
            <p:ph idx="1"/>
          </p:nvPr>
        </p:nvPicPr>
        <p:blipFill>
          <a:blip r:embed="rId2"/>
          <a:stretch>
            <a:fillRect/>
          </a:stretch>
        </p:blipFill>
        <p:spPr>
          <a:xfrm>
            <a:off x="4790562" y="1357298"/>
            <a:ext cx="4353438" cy="4071966"/>
          </a:xfrm>
        </p:spPr>
      </p:pic>
      <p:sp>
        <p:nvSpPr>
          <p:cNvPr id="3" name="Заголовок 2"/>
          <p:cNvSpPr>
            <a:spLocks noGrp="1"/>
          </p:cNvSpPr>
          <p:nvPr>
            <p:ph type="title"/>
          </p:nvPr>
        </p:nvSpPr>
        <p:spPr>
          <a:xfrm>
            <a:off x="457200" y="274638"/>
            <a:ext cx="8229600" cy="796908"/>
          </a:xfrm>
        </p:spPr>
        <p:txBody>
          <a:bodyPr>
            <a:normAutofit fontScale="90000"/>
          </a:bodyPr>
          <a:lstStyle/>
          <a:p>
            <a:r>
              <a:rPr lang="ru-RU" dirty="0" smtClean="0"/>
              <a:t>КОРТИЗОЛ </a:t>
            </a:r>
            <a:br>
              <a:rPr lang="ru-RU" dirty="0" smtClean="0"/>
            </a:br>
            <a:endParaRPr lang="ru-RU" dirty="0"/>
          </a:p>
        </p:txBody>
      </p:sp>
      <p:sp>
        <p:nvSpPr>
          <p:cNvPr id="5" name="Прямоугольник 4"/>
          <p:cNvSpPr/>
          <p:nvPr/>
        </p:nvSpPr>
        <p:spPr>
          <a:xfrm>
            <a:off x="571472" y="642918"/>
            <a:ext cx="6286528" cy="5632311"/>
          </a:xfrm>
          <a:prstGeom prst="rect">
            <a:avLst/>
          </a:prstGeom>
        </p:spPr>
        <p:txBody>
          <a:bodyPr wrap="square">
            <a:spAutoFit/>
          </a:bodyPr>
          <a:lstStyle/>
          <a:p>
            <a:pPr fontAlgn="base"/>
            <a:r>
              <a:rPr lang="ru-RU" dirty="0" smtClean="0"/>
              <a:t>Вырабатывается надпочечниками.  Достигает своего пика  с 3 часов ночи и до рассвета и снижается к вечеру.</a:t>
            </a:r>
          </a:p>
          <a:p>
            <a:pPr fontAlgn="base"/>
            <a:r>
              <a:rPr lang="ru-RU" dirty="0" smtClean="0"/>
              <a:t>Хоть это и гормон, разрушающий мышцы, </a:t>
            </a:r>
          </a:p>
          <a:p>
            <a:pPr fontAlgn="base"/>
            <a:r>
              <a:rPr lang="ru-RU" dirty="0" smtClean="0"/>
              <a:t>он очень много полезного делает в нашем организме. Регулирует обмен веществ, </a:t>
            </a:r>
          </a:p>
          <a:p>
            <a:pPr fontAlgn="base"/>
            <a:r>
              <a:rPr lang="ru-RU" dirty="0" smtClean="0"/>
              <a:t>снабжает наше тело энергией, </a:t>
            </a:r>
          </a:p>
          <a:p>
            <a:pPr fontAlgn="base"/>
            <a:r>
              <a:rPr lang="ru-RU" dirty="0" smtClean="0"/>
              <a:t>поддерживает артериальное давление, </a:t>
            </a:r>
          </a:p>
          <a:p>
            <a:pPr fontAlgn="base"/>
            <a:r>
              <a:rPr lang="ru-RU" dirty="0" smtClean="0"/>
              <a:t>помогает в поддержании PH-баланса, </a:t>
            </a:r>
          </a:p>
          <a:p>
            <a:pPr fontAlgn="base"/>
            <a:r>
              <a:rPr lang="ru-RU" dirty="0" smtClean="0"/>
              <a:t>является </a:t>
            </a:r>
            <a:r>
              <a:rPr lang="ru-RU" dirty="0" err="1" smtClean="0"/>
              <a:t>иммунорегулятором</a:t>
            </a:r>
            <a:r>
              <a:rPr lang="ru-RU" dirty="0" smtClean="0"/>
              <a:t> и обладает </a:t>
            </a:r>
            <a:r>
              <a:rPr lang="ru-RU" dirty="0" err="1" smtClean="0"/>
              <a:t>контринсулярным</a:t>
            </a:r>
            <a:r>
              <a:rPr lang="ru-RU" dirty="0" smtClean="0"/>
              <a:t> действием.</a:t>
            </a:r>
          </a:p>
          <a:p>
            <a:pPr fontAlgn="base"/>
            <a:r>
              <a:rPr lang="ru-RU" dirty="0" smtClean="0"/>
              <a:t>Еще его называют гормоном стресса,</a:t>
            </a:r>
          </a:p>
          <a:p>
            <a:pPr fontAlgn="base"/>
            <a:r>
              <a:rPr lang="ru-RU" dirty="0" smtClean="0"/>
              <a:t>так как во время стресса его </a:t>
            </a:r>
          </a:p>
          <a:p>
            <a:pPr fontAlgn="base"/>
            <a:r>
              <a:rPr lang="ru-RU" dirty="0" smtClean="0"/>
              <a:t>концентрация увеличивается. </a:t>
            </a:r>
          </a:p>
          <a:p>
            <a:pPr fontAlgn="base"/>
            <a:r>
              <a:rPr lang="ru-RU" dirty="0" smtClean="0"/>
              <a:t>Длительный и затяжной стресс будет способствовать набору веса, </a:t>
            </a:r>
          </a:p>
          <a:p>
            <a:pPr fontAlgn="base"/>
            <a:r>
              <a:rPr lang="ru-RU" dirty="0" smtClean="0"/>
              <a:t>этот гормон замедляет обмен </a:t>
            </a:r>
          </a:p>
          <a:p>
            <a:pPr fontAlgn="base"/>
            <a:r>
              <a:rPr lang="ru-RU" dirty="0" smtClean="0"/>
              <a:t>веществ, а вот аппетит усиливает.</a:t>
            </a:r>
          </a:p>
          <a:p>
            <a:pPr fontAlgn="base"/>
            <a:r>
              <a:rPr lang="ru-RU" dirty="0" smtClean="0"/>
              <a:t>При патологических состояниях ожирение является одним из симптомов тяжелой патологии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_20200406_081113_225.jpg"/>
          <p:cNvPicPr>
            <a:picLocks noGrp="1" noChangeAspect="1"/>
          </p:cNvPicPr>
          <p:nvPr>
            <p:ph idx="1"/>
          </p:nvPr>
        </p:nvPicPr>
        <p:blipFill>
          <a:blip r:embed="rId2"/>
          <a:stretch>
            <a:fillRect/>
          </a:stretch>
        </p:blipFill>
        <p:spPr>
          <a:xfrm>
            <a:off x="4857752" y="571480"/>
            <a:ext cx="4439012" cy="5097466"/>
          </a:xfrm>
        </p:spPr>
      </p:pic>
      <p:sp>
        <p:nvSpPr>
          <p:cNvPr id="3" name="Заголовок 2"/>
          <p:cNvSpPr>
            <a:spLocks noGrp="1"/>
          </p:cNvSpPr>
          <p:nvPr>
            <p:ph type="title"/>
          </p:nvPr>
        </p:nvSpPr>
        <p:spPr>
          <a:xfrm>
            <a:off x="642910" y="274638"/>
            <a:ext cx="8043890" cy="796908"/>
          </a:xfrm>
        </p:spPr>
        <p:txBody>
          <a:bodyPr>
            <a:normAutofit fontScale="90000"/>
          </a:bodyPr>
          <a:lstStyle/>
          <a:p>
            <a:r>
              <a:rPr lang="ru-RU" dirty="0" smtClean="0"/>
              <a:t>АДРЕНАЛИН </a:t>
            </a:r>
            <a:br>
              <a:rPr lang="ru-RU" dirty="0" smtClean="0"/>
            </a:br>
            <a:endParaRPr lang="ru-RU" dirty="0"/>
          </a:p>
        </p:txBody>
      </p:sp>
      <p:sp>
        <p:nvSpPr>
          <p:cNvPr id="5" name="Прямоугольник 4"/>
          <p:cNvSpPr/>
          <p:nvPr/>
        </p:nvSpPr>
        <p:spPr>
          <a:xfrm>
            <a:off x="500034" y="857232"/>
            <a:ext cx="6357966" cy="5170646"/>
          </a:xfrm>
          <a:prstGeom prst="rect">
            <a:avLst/>
          </a:prstGeom>
        </p:spPr>
        <p:txBody>
          <a:bodyPr wrap="square">
            <a:spAutoFit/>
          </a:bodyPr>
          <a:lstStyle/>
          <a:p>
            <a:pPr fontAlgn="base"/>
            <a:endParaRPr lang="ru-RU" dirty="0" smtClean="0"/>
          </a:p>
          <a:p>
            <a:pPr fontAlgn="base"/>
            <a:r>
              <a:rPr lang="ru-RU" sz="2400" dirty="0" smtClean="0"/>
              <a:t>Вырабатывается надпочечниками,</a:t>
            </a:r>
          </a:p>
          <a:p>
            <a:pPr fontAlgn="base"/>
            <a:r>
              <a:rPr lang="ru-RU" sz="2400" dirty="0" smtClean="0"/>
              <a:t>также является стресс-</a:t>
            </a:r>
          </a:p>
          <a:p>
            <a:pPr fontAlgn="base"/>
            <a:r>
              <a:rPr lang="ru-RU" sz="2400" dirty="0" smtClean="0"/>
              <a:t>гормоном. Он ускоряет </a:t>
            </a:r>
          </a:p>
          <a:p>
            <a:pPr fontAlgn="base"/>
            <a:r>
              <a:rPr lang="ru-RU" sz="2400" dirty="0" smtClean="0"/>
              <a:t>метаболизм, усиливает </a:t>
            </a:r>
          </a:p>
          <a:p>
            <a:pPr fontAlgn="base"/>
            <a:r>
              <a:rPr lang="ru-RU" sz="2400" dirty="0" smtClean="0"/>
              <a:t>распад жиров и снижает аппетит. </a:t>
            </a:r>
          </a:p>
          <a:p>
            <a:pPr fontAlgn="base"/>
            <a:r>
              <a:rPr lang="ru-RU" sz="2400" dirty="0" smtClean="0"/>
              <a:t>Появляется много энергии, </a:t>
            </a:r>
          </a:p>
          <a:p>
            <a:pPr fontAlgn="base"/>
            <a:r>
              <a:rPr lang="ru-RU" sz="2400" dirty="0" smtClean="0"/>
              <a:t>возбуждение, человек готов бегать, </a:t>
            </a:r>
          </a:p>
          <a:p>
            <a:pPr fontAlgn="base"/>
            <a:r>
              <a:rPr lang="ru-RU" sz="2400" dirty="0" smtClean="0"/>
              <a:t>прыгать и справляться с любыми </a:t>
            </a:r>
          </a:p>
          <a:p>
            <a:pPr fontAlgn="base"/>
            <a:r>
              <a:rPr lang="ru-RU" sz="2400" dirty="0" smtClean="0"/>
              <a:t>опасностями. </a:t>
            </a:r>
          </a:p>
          <a:p>
            <a:pPr fontAlgn="base"/>
            <a:r>
              <a:rPr lang="ru-RU" sz="2400" dirty="0" smtClean="0"/>
              <a:t>Но выброс адреналина происходит</a:t>
            </a:r>
          </a:p>
          <a:p>
            <a:pPr fontAlgn="base"/>
            <a:r>
              <a:rPr lang="ru-RU" sz="2400" dirty="0" smtClean="0"/>
              <a:t>при очень сильном возбуждении </a:t>
            </a:r>
          </a:p>
          <a:p>
            <a:pPr fontAlgn="base"/>
            <a:r>
              <a:rPr lang="ru-RU" sz="2400" dirty="0" smtClean="0"/>
              <a:t>или когда вашей жизни угрожает опасность.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ез названия (2).jpg"/>
          <p:cNvPicPr>
            <a:picLocks noGrp="1" noChangeAspect="1"/>
          </p:cNvPicPr>
          <p:nvPr>
            <p:ph idx="1"/>
          </p:nvPr>
        </p:nvPicPr>
        <p:blipFill>
          <a:blip r:embed="rId2"/>
          <a:stretch>
            <a:fillRect/>
          </a:stretch>
        </p:blipFill>
        <p:spPr>
          <a:xfrm>
            <a:off x="4643437" y="1071546"/>
            <a:ext cx="4500563" cy="2520316"/>
          </a:xfrm>
        </p:spPr>
      </p:pic>
      <p:sp>
        <p:nvSpPr>
          <p:cNvPr id="3" name="Заголовок 2"/>
          <p:cNvSpPr>
            <a:spLocks noGrp="1"/>
          </p:cNvSpPr>
          <p:nvPr>
            <p:ph type="title"/>
          </p:nvPr>
        </p:nvSpPr>
        <p:spPr>
          <a:xfrm>
            <a:off x="285720" y="785794"/>
            <a:ext cx="8229600" cy="1143000"/>
          </a:xfrm>
        </p:spPr>
        <p:txBody>
          <a:bodyPr>
            <a:normAutofit fontScale="90000"/>
          </a:bodyPr>
          <a:lstStyle/>
          <a:p>
            <a:r>
              <a:rPr lang="ru-RU" dirty="0" smtClean="0"/>
              <a:t>ТИРЕОИДНЫЕ ГОРМОНЫ - </a:t>
            </a:r>
            <a:r>
              <a:rPr lang="ru-RU" dirty="0" err="1" smtClean="0"/>
              <a:t>Трийодтиронин</a:t>
            </a:r>
            <a:r>
              <a:rPr lang="ru-RU" dirty="0" smtClean="0"/>
              <a:t> (Т3) и </a:t>
            </a:r>
            <a:r>
              <a:rPr lang="ru-RU" dirty="0" err="1" smtClean="0"/>
              <a:t>тетрайодтиронин</a:t>
            </a:r>
            <a:r>
              <a:rPr lang="ru-RU" dirty="0" smtClean="0"/>
              <a:t>( Т4)</a:t>
            </a:r>
            <a:br>
              <a:rPr lang="ru-RU" dirty="0" smtClean="0"/>
            </a:br>
            <a:endParaRPr lang="ru-RU" dirty="0"/>
          </a:p>
        </p:txBody>
      </p:sp>
      <p:sp>
        <p:nvSpPr>
          <p:cNvPr id="5" name="Прямоугольник 4"/>
          <p:cNvSpPr/>
          <p:nvPr/>
        </p:nvSpPr>
        <p:spPr>
          <a:xfrm>
            <a:off x="642910" y="2071677"/>
            <a:ext cx="8072494" cy="3416320"/>
          </a:xfrm>
          <a:prstGeom prst="rect">
            <a:avLst/>
          </a:prstGeom>
        </p:spPr>
        <p:txBody>
          <a:bodyPr wrap="square">
            <a:spAutoFit/>
          </a:bodyPr>
          <a:lstStyle/>
          <a:p>
            <a:pPr fontAlgn="base"/>
            <a:r>
              <a:rPr lang="ru-RU" dirty="0" smtClean="0"/>
              <a:t>Для производства как Т4, так и </a:t>
            </a:r>
          </a:p>
          <a:p>
            <a:pPr fontAlgn="base"/>
            <a:r>
              <a:rPr lang="ru-RU" dirty="0" smtClean="0"/>
              <a:t>Т3 необходим йод </a:t>
            </a:r>
          </a:p>
          <a:p>
            <a:pPr fontAlgn="base"/>
            <a:r>
              <a:rPr lang="ru-RU" dirty="0" smtClean="0"/>
              <a:t>(а для получения Т3 еще и селен), </a:t>
            </a:r>
          </a:p>
          <a:p>
            <a:pPr fontAlgn="base"/>
            <a:r>
              <a:rPr lang="ru-RU" dirty="0" smtClean="0"/>
              <a:t>при его недостатке будет </a:t>
            </a:r>
          </a:p>
          <a:p>
            <a:pPr fontAlgn="base"/>
            <a:r>
              <a:rPr lang="ru-RU" dirty="0" smtClean="0"/>
              <a:t>проблема и с этими гормонами.</a:t>
            </a:r>
            <a:br>
              <a:rPr lang="ru-RU" dirty="0" smtClean="0"/>
            </a:br>
            <a:r>
              <a:rPr lang="ru-RU" dirty="0" smtClean="0"/>
              <a:t>Регулирует выработку Т4 и Т3 </a:t>
            </a:r>
          </a:p>
          <a:p>
            <a:pPr fontAlgn="base"/>
            <a:r>
              <a:rPr lang="ru-RU" dirty="0" err="1" smtClean="0"/>
              <a:t>Тиреотропный</a:t>
            </a:r>
            <a:r>
              <a:rPr lang="ru-RU" dirty="0" smtClean="0"/>
              <a:t> гормон ТТГ, поэтому его количество так же важно.</a:t>
            </a:r>
          </a:p>
          <a:p>
            <a:pPr fontAlgn="base"/>
            <a:r>
              <a:rPr lang="ru-RU" dirty="0" smtClean="0"/>
              <a:t>При недостатке </a:t>
            </a:r>
            <a:r>
              <a:rPr lang="ru-RU" dirty="0" err="1" smtClean="0"/>
              <a:t>тиреоидных</a:t>
            </a:r>
            <a:r>
              <a:rPr lang="ru-RU" dirty="0" smtClean="0"/>
              <a:t> гормонов вы очень быстро набираете вес, а при избытке он у  снижается.</a:t>
            </a:r>
          </a:p>
          <a:p>
            <a:pPr fontAlgn="base"/>
            <a:r>
              <a:rPr lang="ru-RU" dirty="0" err="1" smtClean="0"/>
              <a:t>Тиреоидные</a:t>
            </a:r>
            <a:r>
              <a:rPr lang="ru-RU" dirty="0" smtClean="0"/>
              <a:t> гормоны обладают выраженным </a:t>
            </a:r>
            <a:r>
              <a:rPr lang="ru-RU" dirty="0" err="1" smtClean="0"/>
              <a:t>катаболическим</a:t>
            </a:r>
            <a:r>
              <a:rPr lang="ru-RU" dirty="0" smtClean="0"/>
              <a:t> эффектом, регулируют температуру тела, скорость реакции, мыслительную активность и ВСЕ ВИДЫ ОБМЕНА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cale_1200.jpg"/>
          <p:cNvPicPr>
            <a:picLocks noGrp="1" noChangeAspect="1"/>
          </p:cNvPicPr>
          <p:nvPr>
            <p:ph idx="1"/>
          </p:nvPr>
        </p:nvPicPr>
        <p:blipFill>
          <a:blip r:embed="rId2"/>
          <a:stretch>
            <a:fillRect/>
          </a:stretch>
        </p:blipFill>
        <p:spPr>
          <a:xfrm>
            <a:off x="142844" y="1571612"/>
            <a:ext cx="8447549" cy="3953683"/>
          </a:xfrm>
        </p:spPr>
      </p:pic>
      <p:sp>
        <p:nvSpPr>
          <p:cNvPr id="3" name="Заголовок 2"/>
          <p:cNvSpPr>
            <a:spLocks noGrp="1"/>
          </p:cNvSpPr>
          <p:nvPr>
            <p:ph type="title"/>
          </p:nvPr>
        </p:nvSpPr>
        <p:spPr>
          <a:xfrm>
            <a:off x="457200" y="274638"/>
            <a:ext cx="8229600" cy="868346"/>
          </a:xfrm>
        </p:spPr>
        <p:txBody>
          <a:bodyPr>
            <a:normAutofit fontScale="90000"/>
          </a:bodyPr>
          <a:lstStyle/>
          <a:p>
            <a:r>
              <a:rPr lang="ru-RU" dirty="0" smtClean="0"/>
              <a:t>ЛЕПТИН И ГРЕЛИН </a:t>
            </a:r>
            <a:br>
              <a:rPr lang="ru-RU" dirty="0" smtClean="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jc190_408_zpsd9ac73d4.jpg"/>
          <p:cNvPicPr>
            <a:picLocks noChangeAspect="1"/>
          </p:cNvPicPr>
          <p:nvPr/>
        </p:nvPicPr>
        <p:blipFill>
          <a:blip r:embed="rId2"/>
          <a:stretch>
            <a:fillRect/>
          </a:stretch>
        </p:blipFill>
        <p:spPr>
          <a:xfrm>
            <a:off x="0" y="0"/>
            <a:ext cx="9069754" cy="6966098"/>
          </a:xfrm>
          <a:prstGeom prst="rect">
            <a:avLst/>
          </a:prstGeom>
        </p:spPr>
      </p:pic>
      <p:sp>
        <p:nvSpPr>
          <p:cNvPr id="4" name="Прямоугольник 3"/>
          <p:cNvSpPr/>
          <p:nvPr/>
        </p:nvSpPr>
        <p:spPr>
          <a:xfrm>
            <a:off x="3000364" y="0"/>
            <a:ext cx="5072098" cy="954107"/>
          </a:xfrm>
          <a:prstGeom prst="rect">
            <a:avLst/>
          </a:prstGeom>
        </p:spPr>
        <p:txBody>
          <a:bodyPr wrap="square">
            <a:spAutoFit/>
          </a:bodyPr>
          <a:lstStyle/>
          <a:p>
            <a:r>
              <a:rPr lang="ru-RU" sz="2800" dirty="0" smtClean="0">
                <a:solidFill>
                  <a:schemeClr val="bg1"/>
                </a:solidFill>
              </a:rPr>
              <a:t>Эндокринная система и        бодибилдинг.</a:t>
            </a:r>
            <a:endParaRPr lang="ru-RU" sz="2800" dirty="0">
              <a:solidFill>
                <a:schemeClr val="bg1"/>
              </a:solidFill>
            </a:endParaRPr>
          </a:p>
        </p:txBody>
      </p:sp>
      <p:sp>
        <p:nvSpPr>
          <p:cNvPr id="6" name="TextBox 5"/>
          <p:cNvSpPr txBox="1"/>
          <p:nvPr/>
        </p:nvSpPr>
        <p:spPr>
          <a:xfrm>
            <a:off x="714348" y="5286388"/>
            <a:ext cx="7916824" cy="1600438"/>
          </a:xfrm>
          <a:prstGeom prst="rect">
            <a:avLst/>
          </a:prstGeom>
          <a:noFill/>
        </p:spPr>
        <p:txBody>
          <a:bodyPr wrap="square" rtlCol="0">
            <a:spAutoFit/>
          </a:bodyPr>
          <a:lstStyle/>
          <a:p>
            <a:r>
              <a:rPr lang="ru-RU" sz="2000" dirty="0" smtClean="0">
                <a:solidFill>
                  <a:schemeClr val="bg1"/>
                </a:solidFill>
              </a:rPr>
              <a:t>цель – создать идеальное тело из любого, даже самого неперспективного.</a:t>
            </a:r>
          </a:p>
          <a:p>
            <a:r>
              <a:rPr lang="ru-RU" sz="2000" dirty="0" smtClean="0">
                <a:solidFill>
                  <a:schemeClr val="bg1"/>
                </a:solidFill>
              </a:rPr>
              <a:t> В этом виде спорта оценивается то, как выглядит фигура человека, </a:t>
            </a:r>
          </a:p>
          <a:p>
            <a:r>
              <a:rPr lang="ru-RU" sz="2000" dirty="0" smtClean="0">
                <a:solidFill>
                  <a:schemeClr val="bg1"/>
                </a:solidFill>
              </a:rPr>
              <a:t>отвечает ли она атлетическим эталонам.</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lnSpcReduction="10000"/>
          </a:bodyPr>
          <a:lstStyle/>
          <a:p>
            <a:r>
              <a:rPr lang="ru-RU" dirty="0" smtClean="0"/>
              <a:t>Силовые упражнения, правильное питание соблюдение режима дня – все это должно только положительно влиять на организм. Регулярно занимаясь с отягощениями, можно укрепить сердце и сосуды, повысить иммунитет.</a:t>
            </a:r>
          </a:p>
          <a:p>
            <a:r>
              <a:rPr lang="ru-RU" dirty="0" smtClean="0"/>
              <a:t>При этом масса тела постоянно находится под контролем, проясняется разум, ускоряются процессы мышления, улучшается память. Человек становится собранным, практически не чувствует усталости. Но при всех положительных сторонах этого спорта мало кто задумывается о тесной взаимосвязи тренировок с процессами, которые происходят в железах внутренней секреции.</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dirty="0" smtClean="0"/>
              <a:t>                                  	  </a:t>
            </a:r>
            <a:r>
              <a:rPr lang="ru-RU" dirty="0" err="1" smtClean="0"/>
              <a:t>Гормо́ны</a:t>
            </a:r>
            <a:r>
              <a:rPr lang="ru-RU" dirty="0" smtClean="0"/>
              <a:t> —  				       это биологически                            			       активные вещества                			       органической природы, 			       вырабатывающиеся в         			       специализированных клетках желёз внутренней секреции, поступающие в кровь, связывающиеся с рецепторами клеток-мишеней и оказывающие регулирующее влияние на обмен веществ и физиологические функции</a:t>
            </a:r>
            <a:endParaRPr lang="ru-RU" dirty="0"/>
          </a:p>
        </p:txBody>
      </p:sp>
      <p:pic>
        <p:nvPicPr>
          <p:cNvPr id="4" name="Рисунок 3" descr="images.jpg"/>
          <p:cNvPicPr>
            <a:picLocks noChangeAspect="1"/>
          </p:cNvPicPr>
          <p:nvPr/>
        </p:nvPicPr>
        <p:blipFill>
          <a:blip r:embed="rId2"/>
          <a:stretch>
            <a:fillRect/>
          </a:stretch>
        </p:blipFill>
        <p:spPr>
          <a:xfrm>
            <a:off x="428596" y="214290"/>
            <a:ext cx="3571900" cy="274567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85720" y="1928802"/>
            <a:ext cx="8229600" cy="4221365"/>
          </a:xfrm>
        </p:spPr>
        <p:txBody>
          <a:bodyPr>
            <a:normAutofit/>
          </a:bodyPr>
          <a:lstStyle/>
          <a:p>
            <a:r>
              <a:rPr lang="ru-RU" dirty="0" smtClean="0"/>
              <a:t>Тестостерон</a:t>
            </a:r>
          </a:p>
          <a:p>
            <a:r>
              <a:rPr lang="ru-RU" dirty="0" smtClean="0"/>
              <a:t>Гормон роста</a:t>
            </a:r>
          </a:p>
          <a:p>
            <a:r>
              <a:rPr lang="ru-RU" dirty="0" smtClean="0"/>
              <a:t>Эстрогены</a:t>
            </a:r>
          </a:p>
          <a:p>
            <a:r>
              <a:rPr lang="ru-RU" dirty="0" smtClean="0"/>
              <a:t>Тироксин</a:t>
            </a:r>
          </a:p>
          <a:p>
            <a:r>
              <a:rPr lang="ru-RU" dirty="0" smtClean="0"/>
              <a:t>Инсулин</a:t>
            </a:r>
          </a:p>
          <a:p>
            <a:r>
              <a:rPr lang="ru-RU" dirty="0" smtClean="0"/>
              <a:t>Адреналин</a:t>
            </a:r>
          </a:p>
          <a:p>
            <a:r>
              <a:rPr lang="ru-RU" dirty="0" err="1" smtClean="0"/>
              <a:t>Эндорфины</a:t>
            </a:r>
            <a:endParaRPr lang="ru-RU" dirty="0" smtClean="0"/>
          </a:p>
          <a:p>
            <a:r>
              <a:rPr lang="ru-RU" dirty="0" smtClean="0"/>
              <a:t>Глюкагон</a:t>
            </a:r>
          </a:p>
          <a:p>
            <a:endParaRPr lang="ru-RU" dirty="0"/>
          </a:p>
        </p:txBody>
      </p:sp>
      <p:sp>
        <p:nvSpPr>
          <p:cNvPr id="2" name="Заголовок 1"/>
          <p:cNvSpPr>
            <a:spLocks noGrp="1"/>
          </p:cNvSpPr>
          <p:nvPr>
            <p:ph type="title"/>
          </p:nvPr>
        </p:nvSpPr>
        <p:spPr>
          <a:xfrm>
            <a:off x="357158" y="214290"/>
            <a:ext cx="8401080" cy="1428736"/>
          </a:xfrm>
        </p:spPr>
        <p:txBody>
          <a:bodyPr>
            <a:noAutofit/>
          </a:bodyPr>
          <a:lstStyle/>
          <a:p>
            <a:r>
              <a:rPr lang="ru-RU" sz="3200" i="1" dirty="0" smtClean="0"/>
              <a:t>Гормоны, на секрецию </a:t>
            </a:r>
            <a:br>
              <a:rPr lang="ru-RU" sz="3200" i="1" dirty="0" smtClean="0"/>
            </a:br>
            <a:r>
              <a:rPr lang="ru-RU" sz="3200" i="1" dirty="0" smtClean="0"/>
              <a:t>которых влияют </a:t>
            </a:r>
            <a:br>
              <a:rPr lang="ru-RU" sz="3200" i="1" dirty="0" smtClean="0"/>
            </a:br>
            <a:r>
              <a:rPr lang="ru-RU" sz="3200" i="1" dirty="0" smtClean="0"/>
              <a:t>занятия спортом</a:t>
            </a:r>
            <a:endParaRPr lang="ru-RU" sz="3200" dirty="0"/>
          </a:p>
        </p:txBody>
      </p:sp>
      <p:pic>
        <p:nvPicPr>
          <p:cNvPr id="5" name="Рисунок 4" descr="images (5).jpg"/>
          <p:cNvPicPr>
            <a:picLocks noChangeAspect="1"/>
          </p:cNvPicPr>
          <p:nvPr/>
        </p:nvPicPr>
        <p:blipFill>
          <a:blip r:embed="rId2"/>
          <a:stretch>
            <a:fillRect/>
          </a:stretch>
        </p:blipFill>
        <p:spPr>
          <a:xfrm>
            <a:off x="4000497" y="714356"/>
            <a:ext cx="4986052" cy="3214710"/>
          </a:xfrm>
          <a:prstGeom prst="rect">
            <a:avLst/>
          </a:prstGeom>
        </p:spPr>
      </p:pic>
      <p:pic>
        <p:nvPicPr>
          <p:cNvPr id="7" name="Рисунок 6" descr="images (7).jpg"/>
          <p:cNvPicPr>
            <a:picLocks noChangeAspect="1"/>
          </p:cNvPicPr>
          <p:nvPr/>
        </p:nvPicPr>
        <p:blipFill>
          <a:blip r:embed="rId3"/>
          <a:stretch>
            <a:fillRect/>
          </a:stretch>
        </p:blipFill>
        <p:spPr>
          <a:xfrm>
            <a:off x="4000496" y="3429000"/>
            <a:ext cx="5000660" cy="31483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3116"/>
            <a:ext cx="8229600" cy="4525963"/>
          </a:xfrm>
        </p:spPr>
        <p:txBody>
          <a:bodyPr>
            <a:normAutofit/>
          </a:bodyPr>
          <a:lstStyle/>
          <a:p>
            <a:r>
              <a:rPr lang="ru-RU" dirty="0" smtClean="0"/>
              <a:t>Мужские половые гормоны ускоряют основной обмен, уменьшают процент жира в организме, придают уверенности в собственных силах, поддерживают объем, силу и тонус скелетной мускулатуры.</a:t>
            </a:r>
          </a:p>
          <a:p>
            <a:r>
              <a:rPr lang="ru-RU" dirty="0" smtClean="0"/>
              <a:t>Несмотря на то, что в женском организме концентрация тестостерона в десятки раз ниже, роль тестостерон в жизни женщины нельзя недооценивать.</a:t>
            </a:r>
          </a:p>
          <a:p>
            <a:endParaRPr lang="ru-RU" dirty="0"/>
          </a:p>
        </p:txBody>
      </p:sp>
      <p:sp>
        <p:nvSpPr>
          <p:cNvPr id="2" name="Заголовок 1"/>
          <p:cNvSpPr>
            <a:spLocks noGrp="1"/>
          </p:cNvSpPr>
          <p:nvPr>
            <p:ph type="title"/>
          </p:nvPr>
        </p:nvSpPr>
        <p:spPr>
          <a:xfrm>
            <a:off x="4886324" y="214290"/>
            <a:ext cx="4257676" cy="1143000"/>
          </a:xfrm>
        </p:spPr>
        <p:txBody>
          <a:bodyPr/>
          <a:lstStyle/>
          <a:p>
            <a:r>
              <a:rPr lang="ru-RU" dirty="0" smtClean="0"/>
              <a:t>   Тестостерон</a:t>
            </a:r>
            <a:endParaRPr lang="ru-RU" dirty="0"/>
          </a:p>
        </p:txBody>
      </p:sp>
      <p:pic>
        <p:nvPicPr>
          <p:cNvPr id="5" name="Рисунок 4" descr="image9.jpg"/>
          <p:cNvPicPr>
            <a:picLocks noChangeAspect="1"/>
          </p:cNvPicPr>
          <p:nvPr/>
        </p:nvPicPr>
        <p:blipFill>
          <a:blip r:embed="rId2"/>
          <a:stretch>
            <a:fillRect/>
          </a:stretch>
        </p:blipFill>
        <p:spPr>
          <a:xfrm>
            <a:off x="0" y="0"/>
            <a:ext cx="5200618" cy="18573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pjx8mmnt7kgokks4gkc800gc0g8o8.jpg"/>
          <p:cNvPicPr>
            <a:picLocks noGrp="1" noChangeAspect="1"/>
          </p:cNvPicPr>
          <p:nvPr>
            <p:ph idx="1"/>
          </p:nvPr>
        </p:nvPicPr>
        <p:blipFill>
          <a:blip r:embed="rId2"/>
          <a:stretch>
            <a:fillRect/>
          </a:stretch>
        </p:blipFill>
        <p:spPr>
          <a:xfrm>
            <a:off x="571472" y="215614"/>
            <a:ext cx="4000528" cy="6642386"/>
          </a:xfrm>
        </p:spPr>
      </p:pic>
      <p:sp>
        <p:nvSpPr>
          <p:cNvPr id="2" name="Заголовок 1"/>
          <p:cNvSpPr>
            <a:spLocks noGrp="1"/>
          </p:cNvSpPr>
          <p:nvPr>
            <p:ph type="title"/>
          </p:nvPr>
        </p:nvSpPr>
        <p:spPr>
          <a:xfrm>
            <a:off x="5500694" y="274638"/>
            <a:ext cx="3186106" cy="5940444"/>
          </a:xfrm>
        </p:spPr>
        <p:txBody>
          <a:bodyPr>
            <a:normAutofit/>
          </a:bodyPr>
          <a:lstStyle/>
          <a:p>
            <a:r>
              <a:rPr lang="ru-RU" dirty="0" smtClean="0"/>
              <a:t>Регуляция секреции мужских половых гормонов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cale_1200.jpg"/>
          <p:cNvPicPr>
            <a:picLocks noGrp="1" noChangeAspect="1"/>
          </p:cNvPicPr>
          <p:nvPr>
            <p:ph idx="1"/>
          </p:nvPr>
        </p:nvPicPr>
        <p:blipFill>
          <a:blip r:embed="rId2"/>
          <a:stretch>
            <a:fillRect/>
          </a:stretch>
        </p:blipFill>
        <p:spPr>
          <a:xfrm>
            <a:off x="428597" y="357166"/>
            <a:ext cx="8337372" cy="571504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секрецию тестостерона повышают невероятно интенсивные, но при этом сравнительно короткие анаэробные тренировочные сессии</a:t>
            </a:r>
          </a:p>
          <a:p>
            <a:r>
              <a:rPr lang="ru-RU" dirty="0" smtClean="0"/>
              <a:t>продолжительность аэробных тренировок не должна превышать 45 минут, так как после преодоления этой временной отметки начинается заметное снижение продукции тестостерона.</a:t>
            </a:r>
          </a:p>
          <a:p>
            <a:endParaRPr lang="ru-RU" dirty="0" smtClean="0"/>
          </a:p>
          <a:p>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ru-RU" dirty="0" smtClean="0"/>
              <a:t>как занятия спортом влияют на секрецию тестостерона?</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80561922_testosteron-urovni.jpg"/>
          <p:cNvPicPr>
            <a:picLocks noGrp="1" noChangeAspect="1"/>
          </p:cNvPicPr>
          <p:nvPr>
            <p:ph idx="1"/>
          </p:nvPr>
        </p:nvPicPr>
        <p:blipFill>
          <a:blip r:embed="rId2"/>
          <a:stretch>
            <a:fillRect/>
          </a:stretch>
        </p:blipFill>
        <p:spPr>
          <a:xfrm>
            <a:off x="0" y="214290"/>
            <a:ext cx="6646138" cy="4523600"/>
          </a:xfrm>
        </p:spPr>
      </p:pic>
      <p:sp>
        <p:nvSpPr>
          <p:cNvPr id="5" name="Прямоугольник 4"/>
          <p:cNvSpPr/>
          <p:nvPr/>
        </p:nvSpPr>
        <p:spPr>
          <a:xfrm>
            <a:off x="6643702" y="214290"/>
            <a:ext cx="2500298" cy="4524315"/>
          </a:xfrm>
          <a:prstGeom prst="rect">
            <a:avLst/>
          </a:prstGeom>
        </p:spPr>
        <p:txBody>
          <a:bodyPr wrap="square">
            <a:spAutoFit/>
          </a:bodyPr>
          <a:lstStyle/>
          <a:p>
            <a:r>
              <a:rPr lang="ru-RU" sz="2400" dirty="0" smtClean="0"/>
              <a:t>Тренировки в утренние часы более эффективны, поскольку они совпадают по времени с суточным максимумом концентрации тестостерона в крови. </a:t>
            </a:r>
            <a:endParaRPr lang="ru-RU" sz="2400" dirty="0"/>
          </a:p>
        </p:txBody>
      </p:sp>
      <p:sp>
        <p:nvSpPr>
          <p:cNvPr id="6" name="Прямоугольник 5"/>
          <p:cNvSpPr/>
          <p:nvPr/>
        </p:nvSpPr>
        <p:spPr>
          <a:xfrm>
            <a:off x="285720" y="5000636"/>
            <a:ext cx="8858280" cy="1569660"/>
          </a:xfrm>
          <a:prstGeom prst="rect">
            <a:avLst/>
          </a:prstGeom>
        </p:spPr>
        <p:txBody>
          <a:bodyPr wrap="square">
            <a:spAutoFit/>
          </a:bodyPr>
          <a:lstStyle/>
          <a:p>
            <a:r>
              <a:rPr lang="ru-RU" sz="3200" dirty="0" smtClean="0"/>
              <a:t>Соответственно, именно в это время ваши шансы увеличить силовые показатели 				предельно высоки.</a:t>
            </a:r>
            <a:endParaRPr lang="ru-RU"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857916"/>
          </a:xfrm>
        </p:spPr>
        <p:txBody>
          <a:bodyPr>
            <a:normAutofit fontScale="62500" lnSpcReduction="20000"/>
          </a:bodyPr>
          <a:lstStyle/>
          <a:p>
            <a:r>
              <a:rPr lang="ru-RU" dirty="0" smtClean="0"/>
              <a:t>Гормон роста синтезируется в гипофизе и является важнейшим гормоном бодибилдинга. Он стимулирует синтез протеина и укрепляет кости, суставы, сухожилия, связки и хрящевую ткань. Попутно </a:t>
            </a:r>
            <a:r>
              <a:rPr lang="ru-RU" dirty="0" err="1" smtClean="0"/>
              <a:t>соматотропин</a:t>
            </a:r>
            <a:r>
              <a:rPr lang="ru-RU" dirty="0" smtClean="0"/>
              <a:t> ускоряет метаболизм жиров и уменьшает использование углеводов во время тренировок.</a:t>
            </a:r>
          </a:p>
          <a:p>
            <a:r>
              <a:rPr lang="ru-RU" dirty="0" smtClean="0"/>
              <a:t>Это приводит к увеличению использования жиров и поддержанию стабильного уровня глюкозы, благодаря чему вы можете тренироваться дольше и эффективнее (конечно, при этом не следует превышать 45-минутный порог, позволяющий добиться максимального выброса тестостерона).</a:t>
            </a:r>
          </a:p>
          <a:p>
            <a:r>
              <a:rPr lang="ru-RU" dirty="0" smtClean="0"/>
              <a:t>Увеличение секреции гормона роста сопровождается множеством благоприятных эффектов, в числе которых ускорение энергетического обмена, повышение концентрации внимания, усиление полового влечения и мужской силы.</a:t>
            </a:r>
          </a:p>
          <a:p>
            <a:r>
              <a:rPr lang="ru-RU" dirty="0" smtClean="0"/>
              <a:t>Долгосрочные эффекты включают в себя повышение аэробной работоспособности и силовых показателей, укрепление волос, разглаживание морщин и улучшение состояния кожи, уменьшение висцерального жира и укрепление костной ткани (в т.ч. на фоне </a:t>
            </a:r>
            <a:r>
              <a:rPr lang="ru-RU" dirty="0" err="1" smtClean="0"/>
              <a:t>остеопороза</a:t>
            </a:r>
            <a:r>
              <a:rPr lang="ru-RU" dirty="0" smtClean="0"/>
              <a:t>).</a:t>
            </a:r>
          </a:p>
          <a:p>
            <a:r>
              <a:rPr lang="ru-RU" dirty="0" smtClean="0"/>
              <a:t>С возрастом секреция </a:t>
            </a:r>
            <a:r>
              <a:rPr lang="ru-RU" dirty="0" err="1" smtClean="0"/>
              <a:t>соматотропина</a:t>
            </a:r>
            <a:r>
              <a:rPr lang="ru-RU" dirty="0" smtClean="0"/>
              <a:t> резко падает, и некоторым людям приходится принимать препараты гормона роста. Однако повышения секреции </a:t>
            </a:r>
            <a:r>
              <a:rPr lang="ru-RU" dirty="0" err="1" smtClean="0"/>
              <a:t>соматотропина</a:t>
            </a:r>
            <a:r>
              <a:rPr lang="ru-RU" dirty="0" smtClean="0"/>
              <a:t> (не до заоблачных показателей, конечно) можно достичь и иным путем – при помощи тренировок.</a:t>
            </a:r>
          </a:p>
          <a:p>
            <a:endParaRPr lang="ru-RU" dirty="0" smtClean="0"/>
          </a:p>
        </p:txBody>
      </p:sp>
      <p:sp>
        <p:nvSpPr>
          <p:cNvPr id="2" name="Заголовок 1"/>
          <p:cNvSpPr>
            <a:spLocks noGrp="1"/>
          </p:cNvSpPr>
          <p:nvPr>
            <p:ph type="title"/>
          </p:nvPr>
        </p:nvSpPr>
        <p:spPr>
          <a:xfrm>
            <a:off x="500034" y="214290"/>
            <a:ext cx="8229600" cy="714356"/>
          </a:xfrm>
        </p:spPr>
        <p:txBody>
          <a:bodyPr>
            <a:normAutofit fontScale="90000"/>
          </a:bodyPr>
          <a:lstStyle/>
          <a:p>
            <a:r>
              <a:rPr lang="ru-RU" b="1" dirty="0" smtClean="0"/>
              <a:t>Гормон роста</a:t>
            </a:r>
            <a:r>
              <a:rPr lang="ru-RU" dirty="0" smtClean="0"/>
              <a:t/>
            </a:r>
            <a:br>
              <a:rPr lang="ru-RU" dirty="0" smtClean="0"/>
            </a:b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000240"/>
            <a:ext cx="8229600" cy="4525963"/>
          </a:xfrm>
        </p:spPr>
        <p:txBody>
          <a:bodyPr>
            <a:normAutofit/>
          </a:bodyPr>
          <a:lstStyle/>
          <a:p>
            <a:pPr marL="0" lvl="0" indent="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Аэробные упражнения приводят к стойкому, долгосрочному высвобождению гормона роста в плазму, длящемуся в течение двух часов или даже более после их завершения.</a:t>
            </a:r>
          </a:p>
          <a:p>
            <a:pPr marL="0" lvl="0" indent="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Силовые упражнения вызывают всплески       гормона роста.</a:t>
            </a:r>
          </a:p>
          <a:p>
            <a:pPr marL="0" lvl="0" indent="0"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Упражнений умеренной интенсивности может быть достаточно для стимуляции выделения гормона роста. </a:t>
            </a:r>
          </a:p>
          <a:p>
            <a:endParaRPr lang="ru-RU" dirty="0"/>
          </a:p>
        </p:txBody>
      </p:sp>
      <p:sp>
        <p:nvSpPr>
          <p:cNvPr id="2" name="Заголовок 1"/>
          <p:cNvSpPr>
            <a:spLocks noGrp="1"/>
          </p:cNvSpPr>
          <p:nvPr>
            <p:ph type="title"/>
          </p:nvPr>
        </p:nvSpPr>
        <p:spPr>
          <a:xfrm>
            <a:off x="928662" y="642918"/>
            <a:ext cx="7758138" cy="868346"/>
          </a:xfrm>
        </p:spPr>
        <p:txBody>
          <a:bodyPr>
            <a:noAutofit/>
          </a:bodyPr>
          <a:lstStyle/>
          <a:p>
            <a:r>
              <a:rPr lang="ru-RU" sz="3600" dirty="0" smtClean="0">
                <a:latin typeface="Tahoma" pitchFamily="34" charset="0"/>
                <a:ea typeface="Calibri" pitchFamily="34" charset="0"/>
                <a:cs typeface="Tahoma" pitchFamily="34" charset="0"/>
              </a:rPr>
              <a:t>УПРАЖНЕНИЯ, </a:t>
            </a:r>
            <a:r>
              <a:rPr lang="ru-RU" sz="3600" dirty="0" smtClean="0">
                <a:latin typeface="Times New Roman" pitchFamily="18" charset="0"/>
                <a:ea typeface="Calibri" pitchFamily="34" charset="0"/>
                <a:cs typeface="Times New Roman" pitchFamily="18" charset="0"/>
              </a:rPr>
              <a:t>УВЕЛИЧИВАЮЩИЕ</a:t>
            </a:r>
            <a:r>
              <a:rPr lang="ru-RU" sz="3600" dirty="0" smtClean="0">
                <a:latin typeface="Tahoma" pitchFamily="34" charset="0"/>
                <a:ea typeface="Calibri" pitchFamily="34" charset="0"/>
                <a:cs typeface="Tahoma" pitchFamily="34" charset="0"/>
              </a:rPr>
              <a:t> ВЫДЕЛЕНИЕ ГОРМОНА РОСТА</a:t>
            </a:r>
            <a:endParaRPr lang="ru-RU"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5" y="285726"/>
          <a:ext cx="8001054" cy="6006224"/>
        </p:xfrm>
        <a:graphic>
          <a:graphicData uri="http://schemas.openxmlformats.org/drawingml/2006/table">
            <a:tbl>
              <a:tblPr/>
              <a:tblGrid>
                <a:gridCol w="2667018">
                  <a:extLst>
                    <a:ext uri="{9D8B030D-6E8A-4147-A177-3AD203B41FA5}">
                      <a16:colId xmlns="" xmlns:a16="http://schemas.microsoft.com/office/drawing/2014/main" val="20000"/>
                    </a:ext>
                  </a:extLst>
                </a:gridCol>
                <a:gridCol w="2667018">
                  <a:extLst>
                    <a:ext uri="{9D8B030D-6E8A-4147-A177-3AD203B41FA5}">
                      <a16:colId xmlns="" xmlns:a16="http://schemas.microsoft.com/office/drawing/2014/main" val="20001"/>
                    </a:ext>
                  </a:extLst>
                </a:gridCol>
                <a:gridCol w="2667018">
                  <a:extLst>
                    <a:ext uri="{9D8B030D-6E8A-4147-A177-3AD203B41FA5}">
                      <a16:colId xmlns="" xmlns:a16="http://schemas.microsoft.com/office/drawing/2014/main" val="20002"/>
                    </a:ext>
                  </a:extLst>
                </a:gridCol>
              </a:tblGrid>
              <a:tr h="395798">
                <a:tc>
                  <a:txBody>
                    <a:bodyPr/>
                    <a:lstStyle/>
                    <a:p>
                      <a:pPr algn="ctr">
                        <a:lnSpc>
                          <a:spcPct val="115000"/>
                        </a:lnSpc>
                        <a:spcAft>
                          <a:spcPts val="1000"/>
                        </a:spcAft>
                      </a:pPr>
                      <a:r>
                        <a:rPr lang="ru-RU" sz="1100" b="1" dirty="0">
                          <a:latin typeface="Tahoma"/>
                          <a:ea typeface="Calibri"/>
                          <a:cs typeface="Times New Roman"/>
                        </a:rPr>
                        <a:t>Тип упражнения </a:t>
                      </a:r>
                      <a:endParaRPr lang="ru-RU" sz="1100" dirty="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2CE00"/>
                    </a:solidFill>
                  </a:tcPr>
                </a:tc>
                <a:tc>
                  <a:txBody>
                    <a:bodyPr/>
                    <a:lstStyle/>
                    <a:p>
                      <a:pPr algn="ctr">
                        <a:lnSpc>
                          <a:spcPct val="115000"/>
                        </a:lnSpc>
                        <a:spcAft>
                          <a:spcPts val="1000"/>
                        </a:spcAft>
                      </a:pPr>
                      <a:r>
                        <a:rPr lang="ru-RU" sz="1100" b="1">
                          <a:latin typeface="Tahoma"/>
                          <a:ea typeface="Calibri"/>
                          <a:cs typeface="Times New Roman"/>
                        </a:rPr>
                        <a:t>Интенсивность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2CE00"/>
                    </a:solidFill>
                  </a:tcPr>
                </a:tc>
                <a:tc>
                  <a:txBody>
                    <a:bodyPr/>
                    <a:lstStyle/>
                    <a:p>
                      <a:pPr algn="ctr">
                        <a:lnSpc>
                          <a:spcPct val="115000"/>
                        </a:lnSpc>
                        <a:spcAft>
                          <a:spcPts val="1000"/>
                        </a:spcAft>
                      </a:pPr>
                      <a:r>
                        <a:rPr lang="ru-RU" sz="1100" b="1">
                          <a:latin typeface="Tahoma"/>
                          <a:ea typeface="Calibri"/>
                          <a:cs typeface="Times New Roman"/>
                        </a:rPr>
                        <a:t>Воздействие на ГР</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2CE00"/>
                    </a:solidFill>
                  </a:tcPr>
                </a:tc>
                <a:extLst>
                  <a:ext uri="{0D108BD9-81ED-4DB2-BD59-A6C34878D82A}">
                    <a16:rowId xmlns="" xmlns:a16="http://schemas.microsoft.com/office/drawing/2014/main" val="10000"/>
                  </a:ext>
                </a:extLst>
              </a:tr>
              <a:tr h="679782">
                <a:tc>
                  <a:txBody>
                    <a:bodyPr/>
                    <a:lstStyle/>
                    <a:p>
                      <a:pPr algn="ctr">
                        <a:lnSpc>
                          <a:spcPct val="115000"/>
                        </a:lnSpc>
                        <a:spcAft>
                          <a:spcPts val="1000"/>
                        </a:spcAft>
                      </a:pPr>
                      <a:r>
                        <a:rPr lang="ru-RU" sz="1100" dirty="0">
                          <a:latin typeface="Tahoma"/>
                          <a:ea typeface="Calibri"/>
                          <a:cs typeface="Times New Roman"/>
                        </a:rPr>
                        <a:t>Стационарный велосипед </a:t>
                      </a:r>
                      <a:endParaRPr lang="ru-RU" sz="1100" dirty="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Умеренная </a:t>
                      </a:r>
                      <a:br>
                        <a:rPr lang="ru-RU" sz="1100">
                          <a:latin typeface="Tahoma"/>
                          <a:ea typeface="Calibri"/>
                          <a:cs typeface="Times New Roman"/>
                        </a:rPr>
                      </a:br>
                      <a:r>
                        <a:rPr lang="ru-RU" sz="1100">
                          <a:latin typeface="Tahoma"/>
                          <a:ea typeface="Calibri"/>
                          <a:cs typeface="Times New Roman"/>
                        </a:rPr>
                        <a:t>Высокая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Рост 145 процентов</a:t>
                      </a:r>
                      <a:br>
                        <a:rPr lang="ru-RU" sz="1100">
                          <a:latin typeface="Tahoma"/>
                          <a:ea typeface="Calibri"/>
                          <a:cs typeface="Times New Roman"/>
                        </a:rPr>
                      </a:br>
                      <a:r>
                        <a:rPr lang="ru-RU" sz="1100">
                          <a:latin typeface="Tahoma"/>
                          <a:ea typeface="Calibri"/>
                          <a:cs typeface="Times New Roman"/>
                        </a:rPr>
                        <a:t>Рост 166 процентов</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679782">
                <a:tc>
                  <a:txBody>
                    <a:bodyPr/>
                    <a:lstStyle/>
                    <a:p>
                      <a:pPr algn="ctr">
                        <a:lnSpc>
                          <a:spcPct val="115000"/>
                        </a:lnSpc>
                        <a:spcAft>
                          <a:spcPts val="1000"/>
                        </a:spcAft>
                      </a:pPr>
                      <a:r>
                        <a:rPr lang="ru-RU" sz="1100">
                          <a:latin typeface="Tahoma"/>
                          <a:ea typeface="Calibri"/>
                          <a:cs typeface="Times New Roman"/>
                        </a:rPr>
                        <a:t>„Бегущая дорожка"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tcPr>
                </a:tc>
                <a:tc>
                  <a:txBody>
                    <a:bodyPr/>
                    <a:lstStyle/>
                    <a:p>
                      <a:pPr algn="ctr">
                        <a:lnSpc>
                          <a:spcPct val="115000"/>
                        </a:lnSpc>
                        <a:spcAft>
                          <a:spcPts val="1000"/>
                        </a:spcAft>
                      </a:pPr>
                      <a:r>
                        <a:rPr lang="ru-RU" sz="1100">
                          <a:latin typeface="Tahoma"/>
                          <a:ea typeface="Calibri"/>
                          <a:cs typeface="Times New Roman"/>
                        </a:rPr>
                        <a:t>Высокая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tcPr>
                </a:tc>
                <a:tc>
                  <a:txBody>
                    <a:bodyPr/>
                    <a:lstStyle/>
                    <a:p>
                      <a:pPr algn="ctr">
                        <a:lnSpc>
                          <a:spcPct val="115000"/>
                        </a:lnSpc>
                        <a:spcAft>
                          <a:spcPts val="1000"/>
                        </a:spcAft>
                      </a:pPr>
                      <a:r>
                        <a:rPr lang="ru-RU" sz="1100">
                          <a:latin typeface="Tahoma"/>
                          <a:ea typeface="Calibri"/>
                          <a:cs typeface="Times New Roman"/>
                        </a:rPr>
                        <a:t>Улучшение пульсирующей секреции</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tcPr>
                </a:tc>
                <a:extLst>
                  <a:ext uri="{0D108BD9-81ED-4DB2-BD59-A6C34878D82A}">
                    <a16:rowId xmlns="" xmlns:a16="http://schemas.microsoft.com/office/drawing/2014/main" val="10002"/>
                  </a:ext>
                </a:extLst>
              </a:tr>
              <a:tr h="395798">
                <a:tc>
                  <a:txBody>
                    <a:bodyPr/>
                    <a:lstStyle/>
                    <a:p>
                      <a:pPr algn="ctr">
                        <a:lnSpc>
                          <a:spcPct val="115000"/>
                        </a:lnSpc>
                        <a:spcAft>
                          <a:spcPts val="1000"/>
                        </a:spcAft>
                      </a:pPr>
                      <a:r>
                        <a:rPr lang="ru-RU" sz="1100">
                          <a:latin typeface="Tahoma"/>
                          <a:ea typeface="Calibri"/>
                          <a:cs typeface="Times New Roman"/>
                        </a:rPr>
                        <a:t>Бег (мужчины)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Умеренная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От нулевого до умеренного</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extLst>
                  <a:ext uri="{0D108BD9-81ED-4DB2-BD59-A6C34878D82A}">
                    <a16:rowId xmlns="" xmlns:a16="http://schemas.microsoft.com/office/drawing/2014/main" val="10003"/>
                  </a:ext>
                </a:extLst>
              </a:tr>
              <a:tr h="1815718">
                <a:tc>
                  <a:txBody>
                    <a:bodyPr/>
                    <a:lstStyle/>
                    <a:p>
                      <a:pPr algn="ctr">
                        <a:lnSpc>
                          <a:spcPct val="115000"/>
                        </a:lnSpc>
                        <a:spcAft>
                          <a:spcPts val="1000"/>
                        </a:spcAft>
                      </a:pPr>
                      <a:r>
                        <a:rPr lang="ru-RU" sz="1100" dirty="0">
                          <a:latin typeface="Tahoma"/>
                          <a:ea typeface="Calibri"/>
                          <a:cs typeface="Times New Roman"/>
                        </a:rPr>
                        <a:t>Бег (женщины) </a:t>
                      </a:r>
                      <a:endParaRPr lang="ru-RU" sz="1100" dirty="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tcPr>
                </a:tc>
                <a:tc>
                  <a:txBody>
                    <a:bodyPr/>
                    <a:lstStyle/>
                    <a:p>
                      <a:pPr algn="ctr">
                        <a:lnSpc>
                          <a:spcPct val="115000"/>
                        </a:lnSpc>
                        <a:spcAft>
                          <a:spcPts val="1000"/>
                        </a:spcAft>
                      </a:pPr>
                      <a:r>
                        <a:rPr lang="ru-RU" sz="1100">
                          <a:latin typeface="Tahoma"/>
                          <a:ea typeface="Calibri"/>
                          <a:cs typeface="Times New Roman"/>
                        </a:rPr>
                        <a:t>Высокая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tcPr>
                </a:tc>
                <a:tc>
                  <a:txBody>
                    <a:bodyPr/>
                    <a:lstStyle/>
                    <a:p>
                      <a:pPr algn="ctr">
                        <a:lnSpc>
                          <a:spcPct val="115000"/>
                        </a:lnSpc>
                        <a:spcAft>
                          <a:spcPts val="1000"/>
                        </a:spcAft>
                      </a:pPr>
                      <a:r>
                        <a:rPr lang="ru-RU" sz="1100">
                          <a:latin typeface="Tahoma"/>
                          <a:ea typeface="Calibri"/>
                          <a:cs typeface="Times New Roman"/>
                        </a:rPr>
                        <a:t>Повышение ИФР-1 266-процентное увеличение нижнего уровня ГР 75-процентное увеличение суточного сывороточного уровня ГР</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tcPr>
                </a:tc>
                <a:extLst>
                  <a:ext uri="{0D108BD9-81ED-4DB2-BD59-A6C34878D82A}">
                    <a16:rowId xmlns="" xmlns:a16="http://schemas.microsoft.com/office/drawing/2014/main" val="10004"/>
                  </a:ext>
                </a:extLst>
              </a:tr>
              <a:tr h="679782">
                <a:tc>
                  <a:txBody>
                    <a:bodyPr/>
                    <a:lstStyle/>
                    <a:p>
                      <a:pPr algn="ctr">
                        <a:lnSpc>
                          <a:spcPct val="115000"/>
                        </a:lnSpc>
                        <a:spcAft>
                          <a:spcPts val="1000"/>
                        </a:spcAft>
                      </a:pPr>
                      <a:r>
                        <a:rPr lang="ru-RU" sz="1100">
                          <a:latin typeface="Tahoma"/>
                          <a:ea typeface="Calibri"/>
                          <a:cs typeface="Times New Roman"/>
                        </a:rPr>
                        <a:t>Тяжелая атлетика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Высокая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dirty="0">
                          <a:latin typeface="Tahoma"/>
                          <a:ea typeface="Calibri"/>
                          <a:cs typeface="Times New Roman"/>
                        </a:rPr>
                        <a:t>Быстрый и устойчивый рост у мужчин и женщин </a:t>
                      </a:r>
                      <a:endParaRPr lang="ru-RU" sz="1100" dirty="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extLst>
                  <a:ext uri="{0D108BD9-81ED-4DB2-BD59-A6C34878D82A}">
                    <a16:rowId xmlns="" xmlns:a16="http://schemas.microsoft.com/office/drawing/2014/main" val="10005"/>
                  </a:ext>
                </a:extLst>
              </a:tr>
              <a:tr h="679782">
                <a:tc>
                  <a:txBody>
                    <a:bodyPr/>
                    <a:lstStyle/>
                    <a:p>
                      <a:pPr algn="ctr">
                        <a:lnSpc>
                          <a:spcPct val="115000"/>
                        </a:lnSpc>
                        <a:spcAft>
                          <a:spcPts val="1000"/>
                        </a:spcAft>
                      </a:pPr>
                      <a:r>
                        <a:rPr lang="ru-RU" sz="1100">
                          <a:latin typeface="Tahoma"/>
                          <a:ea typeface="Calibri"/>
                          <a:cs typeface="Times New Roman"/>
                        </a:rPr>
                        <a:t>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85 процентов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Четырехкратное увеличение от максимально возможной</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extLst>
                  <a:ext uri="{0D108BD9-81ED-4DB2-BD59-A6C34878D82A}">
                    <a16:rowId xmlns="" xmlns:a16="http://schemas.microsoft.com/office/drawing/2014/main" val="10006"/>
                  </a:ext>
                </a:extLst>
              </a:tr>
              <a:tr h="679782">
                <a:tc>
                  <a:txBody>
                    <a:bodyPr/>
                    <a:lstStyle/>
                    <a:p>
                      <a:pPr algn="ctr">
                        <a:lnSpc>
                          <a:spcPct val="115000"/>
                        </a:lnSpc>
                        <a:spcAft>
                          <a:spcPts val="1000"/>
                        </a:spcAft>
                      </a:pPr>
                      <a:r>
                        <a:rPr lang="ru-RU" sz="1100">
                          <a:latin typeface="Tahoma"/>
                          <a:ea typeface="Calibri"/>
                          <a:cs typeface="Times New Roman"/>
                        </a:rPr>
                        <a:t>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a:latin typeface="Tahoma"/>
                          <a:ea typeface="Calibri"/>
                          <a:cs typeface="Times New Roman"/>
                        </a:rPr>
                        <a:t>70 процентов </a:t>
                      </a:r>
                      <a:endParaRPr lang="ru-RU" sz="110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tc>
                  <a:txBody>
                    <a:bodyPr/>
                    <a:lstStyle/>
                    <a:p>
                      <a:pPr algn="ctr">
                        <a:lnSpc>
                          <a:spcPct val="115000"/>
                        </a:lnSpc>
                        <a:spcAft>
                          <a:spcPts val="1000"/>
                        </a:spcAft>
                      </a:pPr>
                      <a:r>
                        <a:rPr lang="ru-RU" sz="1100" dirty="0">
                          <a:latin typeface="Tahoma"/>
                          <a:ea typeface="Calibri"/>
                          <a:cs typeface="Times New Roman"/>
                        </a:rPr>
                        <a:t>Трехкратное увеличение от максимально возможной</a:t>
                      </a:r>
                      <a:endParaRPr lang="ru-RU" sz="1100" dirty="0">
                        <a:latin typeface="Calibri"/>
                        <a:ea typeface="Calibri"/>
                        <a:cs typeface="Times New Roman"/>
                      </a:endParaRPr>
                    </a:p>
                  </a:txBody>
                  <a:tcPr marL="37953" marR="37953" marT="37953" marB="37953" anchor="ctr">
                    <a:lnL w="12700" cap="flat" cmpd="sng" algn="ctr">
                      <a:solidFill>
                        <a:srgbClr val="0D00CC"/>
                      </a:solidFill>
                      <a:prstDash val="solid"/>
                      <a:round/>
                      <a:headEnd type="none" w="med" len="med"/>
                      <a:tailEnd type="none" w="med" len="med"/>
                    </a:lnL>
                    <a:lnR w="12700" cap="flat" cmpd="sng" algn="ctr">
                      <a:solidFill>
                        <a:srgbClr val="0D00CC"/>
                      </a:solidFill>
                      <a:prstDash val="solid"/>
                      <a:round/>
                      <a:headEnd type="none" w="med" len="med"/>
                      <a:tailEnd type="none" w="med" len="med"/>
                    </a:lnR>
                    <a:lnT w="12700" cap="flat" cmpd="sng" algn="ctr">
                      <a:solidFill>
                        <a:srgbClr val="0D00CC"/>
                      </a:solidFill>
                      <a:prstDash val="solid"/>
                      <a:round/>
                      <a:headEnd type="none" w="med" len="med"/>
                      <a:tailEnd type="none" w="med" len="med"/>
                    </a:lnT>
                    <a:lnB w="12700" cap="flat" cmpd="sng" algn="ctr">
                      <a:solidFill>
                        <a:srgbClr val="0D00CC"/>
                      </a:solidFill>
                      <a:prstDash val="solid"/>
                      <a:round/>
                      <a:headEnd type="none" w="med" len="med"/>
                      <a:tailEnd type="none" w="med" len="med"/>
                    </a:lnB>
                    <a:solidFill>
                      <a:srgbClr val="FFFF99"/>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помогают использовать жировые запасы в качестве источника топлива, поднимают настроение и улучшают эмоциональный фон, увеличивают интенсивность основного обмена и усиливают половое влечение (у женщин). В ходе клинических испытаний доказано, что концентрация женских половых гормонов в крови женщин в возрасте от 19 до 69 лет заметно увеличивалась как после 40-минутной тренировки на выносливость, так и после тренинга, во время которого выполнялись упражнения с отягощениями.</a:t>
            </a:r>
          </a:p>
          <a:p>
            <a:r>
              <a:rPr lang="ru-RU" dirty="0" smtClean="0"/>
              <a:t>Более того, высокий уровень эстрогенов сохранялся в течение четырех часов после тренинга. (Опытную группу сравнивали с контрольной, представительницы которой не занимались спортом). Как видим, и в случае с эстрогенами мы может контролировать гормональный профиль при помощи одной лишь тренировочной программы.</a:t>
            </a:r>
          </a:p>
          <a:p>
            <a:endParaRPr lang="ru-RU" dirty="0"/>
          </a:p>
        </p:txBody>
      </p:sp>
      <p:sp>
        <p:nvSpPr>
          <p:cNvPr id="2" name="Заголовок 1"/>
          <p:cNvSpPr>
            <a:spLocks noGrp="1"/>
          </p:cNvSpPr>
          <p:nvPr>
            <p:ph type="title"/>
          </p:nvPr>
        </p:nvSpPr>
        <p:spPr/>
        <p:txBody>
          <a:bodyPr>
            <a:normAutofit fontScale="90000"/>
          </a:bodyPr>
          <a:lstStyle/>
          <a:p>
            <a:r>
              <a:rPr lang="ru-RU" b="1" dirty="0" smtClean="0"/>
              <a:t>Эстрогены</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197493"/>
          </a:xfrm>
        </p:spPr>
        <p:txBody>
          <a:bodyPr numCol="2">
            <a:normAutofit/>
          </a:bodyPr>
          <a:lstStyle/>
          <a:p>
            <a:r>
              <a:rPr lang="ru-RU" sz="2800" dirty="0" smtClean="0"/>
              <a:t>Гипоталамус</a:t>
            </a:r>
          </a:p>
          <a:p>
            <a:r>
              <a:rPr lang="ru-RU" sz="2800" dirty="0" smtClean="0"/>
              <a:t>Гипофиз</a:t>
            </a:r>
          </a:p>
          <a:p>
            <a:r>
              <a:rPr lang="ru-RU" sz="2800" dirty="0" smtClean="0"/>
              <a:t>Шишковидная железа</a:t>
            </a:r>
          </a:p>
          <a:p>
            <a:r>
              <a:rPr lang="ru-RU" sz="2800" dirty="0" smtClean="0"/>
              <a:t>Щитовидная железа</a:t>
            </a:r>
          </a:p>
          <a:p>
            <a:r>
              <a:rPr lang="ru-RU" sz="2800" dirty="0" smtClean="0"/>
              <a:t>Паращитовидные железы</a:t>
            </a:r>
          </a:p>
          <a:p>
            <a:r>
              <a:rPr lang="ru-RU" sz="2800" dirty="0" smtClean="0"/>
              <a:t>Поджелудочная железа</a:t>
            </a:r>
          </a:p>
          <a:p>
            <a:r>
              <a:rPr lang="ru-RU" sz="2800" dirty="0" smtClean="0"/>
              <a:t>Половые железы (яички и яичники)</a:t>
            </a:r>
          </a:p>
          <a:p>
            <a:r>
              <a:rPr lang="ru-RU" sz="2800" dirty="0" smtClean="0"/>
              <a:t>Надпочечники</a:t>
            </a:r>
          </a:p>
          <a:p>
            <a:endParaRPr lang="ru-RU" dirty="0"/>
          </a:p>
        </p:txBody>
      </p:sp>
      <p:sp>
        <p:nvSpPr>
          <p:cNvPr id="2" name="Заголовок 1"/>
          <p:cNvSpPr>
            <a:spLocks noGrp="1"/>
          </p:cNvSpPr>
          <p:nvPr>
            <p:ph type="title"/>
          </p:nvPr>
        </p:nvSpPr>
        <p:spPr>
          <a:xfrm>
            <a:off x="457200" y="274638"/>
            <a:ext cx="8229600" cy="939784"/>
          </a:xfrm>
        </p:spPr>
        <p:txBody>
          <a:bodyPr>
            <a:normAutofit fontScale="90000"/>
          </a:bodyPr>
          <a:lstStyle/>
          <a:p>
            <a:r>
              <a:rPr lang="ru-RU" b="1" dirty="0" smtClean="0"/>
              <a:t>Главные эндокринные железы:</a:t>
            </a:r>
            <a:br>
              <a:rPr lang="ru-RU" b="1" dirty="0" smtClean="0"/>
            </a:br>
            <a:endParaRPr lang="ru-RU" dirty="0"/>
          </a:p>
        </p:txBody>
      </p:sp>
      <p:pic>
        <p:nvPicPr>
          <p:cNvPr id="6" name="Рисунок 5" descr="endocrine-organs.jpg"/>
          <p:cNvPicPr>
            <a:picLocks noChangeAspect="1"/>
          </p:cNvPicPr>
          <p:nvPr/>
        </p:nvPicPr>
        <p:blipFill>
          <a:blip r:embed="rId2"/>
          <a:stretch>
            <a:fillRect/>
          </a:stretch>
        </p:blipFill>
        <p:spPr>
          <a:xfrm>
            <a:off x="4714876" y="928670"/>
            <a:ext cx="4166347" cy="53578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t>главное биологическое предназначение состоит в повышении интенсивности основного обмена и стимуляции всех без исключения метаболических процессов.</a:t>
            </a:r>
          </a:p>
          <a:p>
            <a:r>
              <a:rPr lang="ru-RU" dirty="0" smtClean="0"/>
              <a:t>Во время тренировочной сессии секреция гормонов щитовидной железы увеличивается на 30%, а повышенный уровень тироксина в крови сохраняется в течение пяти часов.</a:t>
            </a:r>
          </a:p>
          <a:p>
            <a:r>
              <a:rPr lang="ru-RU" dirty="0" smtClean="0"/>
              <a:t>Базальный уровень секреции гормона на фоне регулярных занятий спортом также повышается, а максимального эффекта можно добиться при помощи интенсивных, изнурительных тренировок.</a:t>
            </a:r>
          </a:p>
          <a:p>
            <a:endParaRPr lang="ru-RU" dirty="0"/>
          </a:p>
        </p:txBody>
      </p:sp>
      <p:sp>
        <p:nvSpPr>
          <p:cNvPr id="2" name="Заголовок 1"/>
          <p:cNvSpPr>
            <a:spLocks noGrp="1"/>
          </p:cNvSpPr>
          <p:nvPr>
            <p:ph type="title"/>
          </p:nvPr>
        </p:nvSpPr>
        <p:spPr/>
        <p:txBody>
          <a:bodyPr>
            <a:normAutofit fontScale="90000"/>
          </a:bodyPr>
          <a:lstStyle/>
          <a:p>
            <a:r>
              <a:rPr lang="ru-RU" b="1" dirty="0" smtClean="0"/>
              <a:t>Тироксин</a:t>
            </a:r>
            <a:r>
              <a:rPr lang="ru-RU" dirty="0" smtClean="0"/>
              <a:t/>
            </a:r>
            <a:br>
              <a:rPr lang="ru-RU" dirty="0" smtClean="0"/>
            </a:b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357166"/>
            <a:ext cx="7858180" cy="4832092"/>
          </a:xfrm>
          <a:prstGeom prst="rect">
            <a:avLst/>
          </a:prstGeom>
        </p:spPr>
        <p:txBody>
          <a:bodyPr wrap="square">
            <a:spAutoFit/>
          </a:bodyPr>
          <a:lstStyle/>
          <a:p>
            <a:r>
              <a:rPr lang="ru-RU" sz="2800" dirty="0" smtClean="0"/>
              <a:t>	Помимо вышесказанного, анаболические стероиды также действуют и на функционирование щитовидной железы. Вследствие их приема Гипофиз прекращает выработку </a:t>
            </a:r>
            <a:r>
              <a:rPr lang="ru-RU" sz="2800" dirty="0" err="1" smtClean="0"/>
              <a:t>тиреотропного</a:t>
            </a:r>
            <a:r>
              <a:rPr lang="ru-RU" sz="2800" dirty="0" smtClean="0"/>
              <a:t> гормона ТТГ, соответственно снижается стимулирующие влияние на щитовидную железу, развивается «</a:t>
            </a:r>
            <a:r>
              <a:rPr lang="ru-RU" sz="2800" dirty="0" err="1" smtClean="0"/>
              <a:t>ятрогенный</a:t>
            </a:r>
            <a:r>
              <a:rPr lang="ru-RU" sz="2800" dirty="0" smtClean="0"/>
              <a:t>» гипотиреоз, что крайне негативно сказывается на общем уровне метаболизма. </a:t>
            </a:r>
            <a:endParaRPr lang="ru-RU"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r>
              <a:rPr lang="ru-RU" dirty="0" smtClean="0"/>
              <a:t>Адреналин отвечает за «крайние меры» и является одним из гормонов стресса: он повышает частоту и интенсивность сердечных сокращений, поднимает артериальное давление и способствует перераспределению кровотока в пользу активно работающих органов, которые должны получать кислород и питательные вещества в первую очередь.</a:t>
            </a:r>
          </a:p>
          <a:p>
            <a:r>
              <a:rPr lang="ru-RU" dirty="0" smtClean="0"/>
              <a:t>Повысить выработку можно интенсивной тренировкой для провокации тренировочного стресса</a:t>
            </a:r>
          </a:p>
          <a:p>
            <a:endParaRPr lang="ru-RU" dirty="0"/>
          </a:p>
        </p:txBody>
      </p:sp>
      <p:sp>
        <p:nvSpPr>
          <p:cNvPr id="2" name="Заголовок 1"/>
          <p:cNvSpPr>
            <a:spLocks noGrp="1"/>
          </p:cNvSpPr>
          <p:nvPr>
            <p:ph type="title"/>
          </p:nvPr>
        </p:nvSpPr>
        <p:spPr/>
        <p:txBody>
          <a:bodyPr>
            <a:normAutofit fontScale="90000"/>
          </a:bodyPr>
          <a:lstStyle/>
          <a:p>
            <a:r>
              <a:rPr lang="ru-RU" b="1" dirty="0" smtClean="0"/>
              <a:t>Адреналин</a:t>
            </a:r>
            <a:r>
              <a:rPr lang="ru-RU" dirty="0" smtClean="0"/>
              <a:t/>
            </a:r>
            <a:br>
              <a:rPr lang="ru-RU" dirty="0" smtClean="0"/>
            </a:b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отвечает за снижение уровня сахара в крови, участвует в метаболизме жирных кислот и указывает аминокислотам прямую дорогу к мышечным клеткам. </a:t>
            </a:r>
          </a:p>
          <a:p>
            <a:r>
              <a:rPr lang="ru-RU" dirty="0" smtClean="0"/>
              <a:t>каждый раз после еды в нашем организме происходит мощный выброс инсулина, который сопровождается аккумуляцией жировых запасов в клетках жировой ткани.</a:t>
            </a:r>
            <a:endParaRPr lang="ru-RU" dirty="0"/>
          </a:p>
        </p:txBody>
      </p:sp>
      <p:sp>
        <p:nvSpPr>
          <p:cNvPr id="2" name="Заголовок 1"/>
          <p:cNvSpPr>
            <a:spLocks noGrp="1"/>
          </p:cNvSpPr>
          <p:nvPr>
            <p:ph type="title"/>
          </p:nvPr>
        </p:nvSpPr>
        <p:spPr/>
        <p:txBody>
          <a:bodyPr>
            <a:normAutofit fontScale="90000"/>
          </a:bodyPr>
          <a:lstStyle/>
          <a:p>
            <a:r>
              <a:rPr lang="ru-RU" b="1" dirty="0" smtClean="0"/>
              <a:t>Инсулин</a:t>
            </a:r>
            <a:r>
              <a:rPr lang="ru-RU" dirty="0" smtClean="0"/>
              <a:t/>
            </a:r>
            <a:br>
              <a:rPr lang="ru-RU" dirty="0" smtClean="0"/>
            </a:b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71546"/>
            <a:ext cx="8229600" cy="5026029"/>
          </a:xfrm>
        </p:spPr>
        <p:txBody>
          <a:bodyPr>
            <a:normAutofit fontScale="70000" lnSpcReduction="20000"/>
          </a:bodyPr>
          <a:lstStyle/>
          <a:p>
            <a:r>
              <a:rPr lang="ru-RU" sz="2900" dirty="0" smtClean="0"/>
              <a:t>Выбрасываются в кровоток в ответ на болевой сигнал и обладают способностью купировать боль.</a:t>
            </a:r>
          </a:p>
          <a:p>
            <a:r>
              <a:rPr lang="ru-RU" sz="2900" dirty="0" smtClean="0"/>
              <a:t>Способны подавлять аппетит, вызывать состояние эйфории, снимать чувство страха, тревоги и внутреннего напряжения.</a:t>
            </a:r>
          </a:p>
          <a:p>
            <a:r>
              <a:rPr lang="ru-RU" sz="2900" dirty="0" smtClean="0"/>
              <a:t>Доказано, что уже через 30 минут после начала умеренной или интенсивной аэробной нагрузки уровень </a:t>
            </a:r>
            <a:r>
              <a:rPr lang="ru-RU" sz="2900" dirty="0" err="1" smtClean="0"/>
              <a:t>эндорфинов</a:t>
            </a:r>
            <a:r>
              <a:rPr lang="ru-RU" sz="2900" dirty="0" smtClean="0"/>
              <a:t> в крови увеличивается в пять раз по сравнению с состоянием покоя.</a:t>
            </a:r>
          </a:p>
          <a:p>
            <a:r>
              <a:rPr lang="ru-RU" sz="2900" dirty="0" smtClean="0"/>
              <a:t>регулярные занятия спортом (на протяжении нескольких месяцев) способствуют повышению чувствительности тканей к </a:t>
            </a:r>
            <a:r>
              <a:rPr lang="ru-RU" sz="2900" dirty="0" err="1" smtClean="0"/>
              <a:t>эндорфинам</a:t>
            </a:r>
            <a:r>
              <a:rPr lang="ru-RU" sz="2900" dirty="0" smtClean="0"/>
              <a:t>.</a:t>
            </a:r>
          </a:p>
          <a:p>
            <a:r>
              <a:rPr lang="ru-RU" sz="2900" dirty="0" smtClean="0"/>
              <a:t>Это означает, что через определенный промежуток времени вы будете получать более мощный ответ эндокринной системы на одни и те же физические нагрузки.</a:t>
            </a:r>
          </a:p>
          <a:p>
            <a:r>
              <a:rPr lang="ru-RU" sz="2900" dirty="0" smtClean="0"/>
              <a:t>Уровень секреции </a:t>
            </a:r>
            <a:r>
              <a:rPr lang="ru-RU" sz="2900" dirty="0" err="1" smtClean="0"/>
              <a:t>эндорфинов</a:t>
            </a:r>
            <a:r>
              <a:rPr lang="ru-RU" sz="2900" dirty="0" smtClean="0"/>
              <a:t> в значительной степени определяется индивидуальными особенностями организма.</a:t>
            </a:r>
          </a:p>
          <a:p>
            <a:endParaRPr lang="ru-RU" dirty="0"/>
          </a:p>
        </p:txBody>
      </p:sp>
      <p:sp>
        <p:nvSpPr>
          <p:cNvPr id="2" name="Заголовок 1"/>
          <p:cNvSpPr>
            <a:spLocks noGrp="1"/>
          </p:cNvSpPr>
          <p:nvPr>
            <p:ph type="title"/>
          </p:nvPr>
        </p:nvSpPr>
        <p:spPr/>
        <p:txBody>
          <a:bodyPr>
            <a:normAutofit fontScale="90000"/>
          </a:bodyPr>
          <a:lstStyle/>
          <a:p>
            <a:r>
              <a:rPr lang="ru-RU" b="1" dirty="0" err="1" smtClean="0"/>
              <a:t>Эндорфины</a:t>
            </a:r>
            <a:r>
              <a:rPr lang="ru-RU" dirty="0" smtClean="0"/>
              <a:t/>
            </a:r>
            <a:br>
              <a:rPr lang="ru-RU" dirty="0" smtClean="0"/>
            </a:b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dirty="0" smtClean="0"/>
              <a:t>Повышает концентрацию глюкозы в кровотоке. </a:t>
            </a:r>
          </a:p>
          <a:p>
            <a:r>
              <a:rPr lang="ru-RU" dirty="0" smtClean="0"/>
              <a:t>При снижении в крови уровня глюкозы усиливается секреция глюкагона. Гормон поступает в кровоток, достигает клеток печени, связывается со специфическими рецепторами и инициирует процессы распада гликогена. Распад гликогена приводит к высвобождению простых сахаров, которые выделяются в кровоток. В результате в крови повышается уровень сахара. </a:t>
            </a:r>
          </a:p>
          <a:p>
            <a:r>
              <a:rPr lang="ru-RU" dirty="0" smtClean="0"/>
              <a:t>(Активация в </a:t>
            </a:r>
            <a:r>
              <a:rPr lang="ru-RU" dirty="0" err="1" smtClean="0"/>
              <a:t>гепатоцитах</a:t>
            </a:r>
            <a:r>
              <a:rPr lang="ru-RU" dirty="0" smtClean="0"/>
              <a:t> процессов </a:t>
            </a:r>
            <a:r>
              <a:rPr lang="ru-RU" dirty="0" err="1" smtClean="0"/>
              <a:t>глюконеогенеза</a:t>
            </a:r>
            <a:r>
              <a:rPr lang="ru-RU" dirty="0" smtClean="0"/>
              <a:t> – синтеза молекул глюкозы из аминокислот)</a:t>
            </a:r>
          </a:p>
          <a:p>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ru-RU" b="1" dirty="0" smtClean="0"/>
              <a:t>Глюкагон</a:t>
            </a:r>
            <a:r>
              <a:rPr lang="ru-RU" dirty="0" smtClean="0"/>
              <a:t/>
            </a:r>
            <a:br>
              <a:rPr lang="ru-RU" dirty="0" smtClean="0"/>
            </a:b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9058" y="3571876"/>
            <a:ext cx="4929222" cy="1500198"/>
          </a:xfrm>
        </p:spPr>
        <p:txBody>
          <a:bodyPr>
            <a:normAutofit/>
          </a:bodyPr>
          <a:lstStyle/>
          <a:p>
            <a:r>
              <a:rPr lang="ru-RU" sz="4800" dirty="0"/>
              <a:t>АНАБОЛИКИ</a:t>
            </a:r>
          </a:p>
        </p:txBody>
      </p:sp>
      <p:pic>
        <p:nvPicPr>
          <p:cNvPr id="3074" name="Picture 2" descr="Похожее изображение"/>
          <p:cNvPicPr>
            <a:picLocks noChangeAspect="1" noChangeArrowheads="1"/>
          </p:cNvPicPr>
          <p:nvPr/>
        </p:nvPicPr>
        <p:blipFill>
          <a:blip r:embed="rId2" cstate="print"/>
          <a:srcRect/>
          <a:stretch>
            <a:fillRect/>
          </a:stretch>
        </p:blipFill>
        <p:spPr bwMode="auto">
          <a:xfrm>
            <a:off x="1" y="1"/>
            <a:ext cx="3419871" cy="4583702"/>
          </a:xfrm>
          <a:prstGeom prst="rect">
            <a:avLst/>
          </a:prstGeom>
          <a:noFill/>
        </p:spPr>
      </p:pic>
      <p:sp>
        <p:nvSpPr>
          <p:cNvPr id="6" name="Прямоугольник 5"/>
          <p:cNvSpPr/>
          <p:nvPr/>
        </p:nvSpPr>
        <p:spPr>
          <a:xfrm>
            <a:off x="3563888" y="0"/>
            <a:ext cx="5400600" cy="2308324"/>
          </a:xfrm>
          <a:prstGeom prst="rect">
            <a:avLst/>
          </a:prstGeom>
        </p:spPr>
        <p:txBody>
          <a:bodyPr wrap="square">
            <a:spAutoFit/>
          </a:bodyPr>
          <a:lstStyle/>
          <a:p>
            <a:pPr lvl="0"/>
            <a:r>
              <a:rPr lang="ru-RU" sz="2400" dirty="0">
                <a:solidFill>
                  <a:prstClr val="black"/>
                </a:solidFill>
                <a:latin typeface="Times New Roman" pitchFamily="18" charset="0"/>
                <a:cs typeface="Times New Roman" pitchFamily="18" charset="0"/>
              </a:rPr>
              <a:t>Слово "анаболик" происходит от греческого "</a:t>
            </a:r>
            <a:r>
              <a:rPr lang="ru-RU" sz="2400" dirty="0" err="1">
                <a:solidFill>
                  <a:prstClr val="black"/>
                </a:solidFill>
                <a:latin typeface="Times New Roman" pitchFamily="18" charset="0"/>
                <a:cs typeface="Times New Roman" pitchFamily="18" charset="0"/>
              </a:rPr>
              <a:t>anabolein</a:t>
            </a:r>
            <a:r>
              <a:rPr lang="ru-RU" sz="2400" dirty="0">
                <a:solidFill>
                  <a:prstClr val="black"/>
                </a:solidFill>
                <a:latin typeface="Times New Roman" pitchFamily="18" charset="0"/>
                <a:cs typeface="Times New Roman" pitchFamily="18" charset="0"/>
              </a:rPr>
              <a:t>", что переводится как "наращивать", слово "</a:t>
            </a:r>
            <a:r>
              <a:rPr lang="ru-RU" sz="2400" dirty="0" err="1">
                <a:solidFill>
                  <a:prstClr val="black"/>
                </a:solidFill>
                <a:latin typeface="Times New Roman" pitchFamily="18" charset="0"/>
                <a:cs typeface="Times New Roman" pitchFamily="18" charset="0"/>
              </a:rPr>
              <a:t>андрогенный</a:t>
            </a:r>
            <a:r>
              <a:rPr lang="ru-RU" sz="2400" dirty="0">
                <a:solidFill>
                  <a:prstClr val="black"/>
                </a:solidFill>
                <a:latin typeface="Times New Roman" pitchFamily="18" charset="0"/>
                <a:cs typeface="Times New Roman" pitchFamily="18" charset="0"/>
              </a:rPr>
              <a:t>" происходит от слов "</a:t>
            </a:r>
            <a:r>
              <a:rPr lang="ru-RU" sz="2400" dirty="0" err="1">
                <a:solidFill>
                  <a:prstClr val="black"/>
                </a:solidFill>
                <a:latin typeface="Times New Roman" pitchFamily="18" charset="0"/>
                <a:cs typeface="Times New Roman" pitchFamily="18" charset="0"/>
              </a:rPr>
              <a:t>andros</a:t>
            </a:r>
            <a:r>
              <a:rPr lang="ru-RU" sz="2400" dirty="0">
                <a:solidFill>
                  <a:prstClr val="black"/>
                </a:solidFill>
                <a:latin typeface="Times New Roman" pitchFamily="18" charset="0"/>
                <a:cs typeface="Times New Roman" pitchFamily="18" charset="0"/>
              </a:rPr>
              <a:t>" и "</a:t>
            </a:r>
            <a:r>
              <a:rPr lang="ru-RU" sz="2400" dirty="0" err="1">
                <a:solidFill>
                  <a:prstClr val="black"/>
                </a:solidFill>
                <a:latin typeface="Times New Roman" pitchFamily="18" charset="0"/>
                <a:cs typeface="Times New Roman" pitchFamily="18" charset="0"/>
              </a:rPr>
              <a:t>genein</a:t>
            </a:r>
            <a:r>
              <a:rPr lang="ru-RU" sz="2400" dirty="0">
                <a:solidFill>
                  <a:prstClr val="black"/>
                </a:solidFill>
                <a:latin typeface="Times New Roman" pitchFamily="18" charset="0"/>
                <a:cs typeface="Times New Roman" pitchFamily="18" charset="0"/>
              </a:rPr>
              <a:t>", что переводится как "делать мужчиной" или "</a:t>
            </a:r>
            <a:r>
              <a:rPr lang="ru-RU" sz="2400" dirty="0" err="1">
                <a:solidFill>
                  <a:prstClr val="black"/>
                </a:solidFill>
                <a:latin typeface="Times New Roman" pitchFamily="18" charset="0"/>
                <a:cs typeface="Times New Roman" pitchFamily="18" charset="0"/>
              </a:rPr>
              <a:t>омужествлять</a:t>
            </a:r>
            <a:r>
              <a:rPr lang="ru-RU" sz="2400" dirty="0">
                <a:solidFill>
                  <a:prstClr val="black"/>
                </a:solidFill>
                <a:latin typeface="Times New Roman" pitchFamily="18" charset="0"/>
                <a:cs typeface="Times New Roman"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70000" lnSpcReduction="20000"/>
          </a:bodyPr>
          <a:lstStyle/>
          <a:p>
            <a:pPr marL="0" lvl="0" indent="0" algn="just" eaLnBrk="0" fontAlgn="base" hangingPunct="0">
              <a:spcBef>
                <a:spcPct val="0"/>
              </a:spcBef>
              <a:spcAft>
                <a:spcPct val="0"/>
              </a:spcAft>
              <a:buNone/>
            </a:pPr>
            <a:r>
              <a:rPr lang="ru-RU" dirty="0" smtClean="0">
                <a:solidFill>
                  <a:srgbClr val="222222"/>
                </a:solidFill>
                <a:latin typeface="Times New Roman" pitchFamily="18" charset="0"/>
                <a:ea typeface="Times New Roman" pitchFamily="18" charset="0"/>
                <a:cs typeface="Times New Roman" pitchFamily="18" charset="0"/>
              </a:rPr>
              <a:t>Это синтетические производные естественного мужского полового гормона </a:t>
            </a:r>
            <a:r>
              <a:rPr lang="ru-RU" dirty="0" smtClean="0">
                <a:solidFill>
                  <a:schemeClr val="accent2">
                    <a:lumMod val="50000"/>
                  </a:schemeClr>
                </a:solidFill>
                <a:latin typeface="Times New Roman" pitchFamily="18" charset="0"/>
                <a:ea typeface="Times New Roman" pitchFamily="18" charset="0"/>
                <a:cs typeface="Times New Roman" pitchFamily="18" charset="0"/>
                <a:hlinkClick r:id="rId2" tooltip="Тестостерон"/>
              </a:rPr>
              <a:t>тестостерона</a:t>
            </a:r>
            <a:r>
              <a:rPr lang="ru-RU" dirty="0" smtClean="0">
                <a:solidFill>
                  <a:srgbClr val="222222"/>
                </a:solidFill>
                <a:latin typeface="Times New Roman" pitchFamily="18" charset="0"/>
                <a:ea typeface="Times New Roman" pitchFamily="18" charset="0"/>
                <a:cs typeface="Times New Roman" pitchFamily="18" charset="0"/>
              </a:rPr>
              <a:t>. </a:t>
            </a:r>
          </a:p>
          <a:p>
            <a:pPr marL="0" lvl="0" indent="0" algn="just" eaLnBrk="0" fontAlgn="base" hangingPunct="0">
              <a:spcBef>
                <a:spcPct val="0"/>
              </a:spcBef>
              <a:spcAft>
                <a:spcPct val="0"/>
              </a:spcAft>
              <a:buNone/>
            </a:pPr>
            <a:r>
              <a:rPr lang="ru-RU" dirty="0" smtClean="0">
                <a:solidFill>
                  <a:srgbClr val="222222"/>
                </a:solidFill>
                <a:latin typeface="Times New Roman" pitchFamily="18" charset="0"/>
                <a:ea typeface="Times New Roman" pitchFamily="18" charset="0"/>
                <a:cs typeface="Times New Roman" pitchFamily="18" charset="0"/>
              </a:rPr>
              <a:t>они стимулируют усвоение белка, наращивание мышечной массы, развитие мужского телосложения; с другой — развитие мужских половых признаков (</a:t>
            </a:r>
            <a:r>
              <a:rPr lang="ru-RU" dirty="0" err="1" smtClean="0">
                <a:solidFill>
                  <a:srgbClr val="222222"/>
                </a:solidFill>
                <a:latin typeface="Times New Roman" pitchFamily="18" charset="0"/>
                <a:ea typeface="Times New Roman" pitchFamily="18" charset="0"/>
                <a:cs typeface="Times New Roman" pitchFamily="18" charset="0"/>
              </a:rPr>
              <a:t>андрогенный</a:t>
            </a:r>
            <a:r>
              <a:rPr lang="ru-RU" dirty="0" smtClean="0">
                <a:solidFill>
                  <a:srgbClr val="222222"/>
                </a:solidFill>
                <a:latin typeface="Times New Roman" pitchFamily="18" charset="0"/>
                <a:ea typeface="Times New Roman" pitchFamily="18" charset="0"/>
                <a:cs typeface="Times New Roman" pitchFamily="18" charset="0"/>
              </a:rPr>
              <a:t> эффект, или </a:t>
            </a:r>
            <a:r>
              <a:rPr lang="ru-RU" dirty="0" smtClean="0">
                <a:solidFill>
                  <a:srgbClr val="0B0080"/>
                </a:solidFill>
                <a:latin typeface="Times New Roman" pitchFamily="18" charset="0"/>
                <a:ea typeface="Times New Roman" pitchFamily="18" charset="0"/>
                <a:cs typeface="Times New Roman" pitchFamily="18" charset="0"/>
                <a:hlinkClick r:id="rId3" tooltip="Маскулинизация"/>
              </a:rPr>
              <a:t>маскулинизация</a:t>
            </a:r>
            <a:r>
              <a:rPr lang="ru-RU" dirty="0" smtClean="0">
                <a:solidFill>
                  <a:srgbClr val="222222"/>
                </a:solidFill>
                <a:latin typeface="Times New Roman" pitchFamily="18" charset="0"/>
                <a:ea typeface="Times New Roman" pitchFamily="18" charset="0"/>
                <a:cs typeface="Times New Roman" pitchFamily="18" charset="0"/>
              </a:rPr>
              <a:t>). Оба эти эффекта неразделимы. </a:t>
            </a:r>
          </a:p>
          <a:p>
            <a:pPr marL="0" lvl="0" indent="0" algn="just" eaLnBrk="0" fontAlgn="base" hangingPunct="0">
              <a:spcBef>
                <a:spcPct val="0"/>
              </a:spcBef>
              <a:spcAft>
                <a:spcPct val="0"/>
              </a:spcAft>
              <a:buNone/>
            </a:pPr>
            <a:endParaRPr lang="ru-RU" dirty="0" smtClean="0">
              <a:solidFill>
                <a:srgbClr val="222222"/>
              </a:solidFill>
              <a:latin typeface="Times New Roman" pitchFamily="18" charset="0"/>
              <a:ea typeface="Times New Roman" pitchFamily="18" charset="0"/>
              <a:cs typeface="Times New Roman" pitchFamily="18" charset="0"/>
            </a:endParaRPr>
          </a:p>
          <a:p>
            <a:pPr marL="0" lvl="0" indent="0" algn="just" eaLnBrk="0" fontAlgn="base" hangingPunct="0">
              <a:spcBef>
                <a:spcPct val="0"/>
              </a:spcBef>
              <a:spcAft>
                <a:spcPct val="0"/>
              </a:spcAft>
              <a:buNone/>
            </a:pPr>
            <a:r>
              <a:rPr lang="ru-RU" dirty="0" smtClean="0">
                <a:solidFill>
                  <a:srgbClr val="222222"/>
                </a:solidFill>
                <a:latin typeface="Times New Roman" pitchFamily="18" charset="0"/>
                <a:ea typeface="Times New Roman" pitchFamily="18" charset="0"/>
                <a:cs typeface="Times New Roman" pitchFamily="18" charset="0"/>
              </a:rPr>
              <a:t>Указанные соединения применяют, как допинг продолжительного действия, ибо только так можно убедительно улучшить спортивные результаты. Наиболее характерным свойством анаболических стероидов является их способность усиливать синтез </a:t>
            </a:r>
            <a:r>
              <a:rPr lang="ru-RU" dirty="0" smtClean="0">
                <a:solidFill>
                  <a:srgbClr val="0B0080"/>
                </a:solidFill>
                <a:latin typeface="Times New Roman" pitchFamily="18" charset="0"/>
                <a:ea typeface="Times New Roman" pitchFamily="18" charset="0"/>
                <a:cs typeface="Times New Roman" pitchFamily="18" charset="0"/>
                <a:hlinkClick r:id="rId4" tooltip="Нуклеиновая кислота"/>
              </a:rPr>
              <a:t>нуклеиновых кислот</a:t>
            </a:r>
            <a:r>
              <a:rPr lang="ru-RU" dirty="0" smtClean="0">
                <a:solidFill>
                  <a:srgbClr val="222222"/>
                </a:solidFill>
                <a:latin typeface="Times New Roman" pitchFamily="18" charset="0"/>
                <a:ea typeface="Times New Roman" pitchFamily="18" charset="0"/>
                <a:cs typeface="Times New Roman" pitchFamily="18" charset="0"/>
              </a:rPr>
              <a:t> и белка, а также структурных элементов клеток организма и, следовательно, активизировать процессы репарации в костной и мышечной тканях. Они стимулируют всасывание </a:t>
            </a:r>
            <a:r>
              <a:rPr lang="ru-RU" dirty="0" smtClean="0">
                <a:solidFill>
                  <a:srgbClr val="0B0080"/>
                </a:solidFill>
                <a:latin typeface="Times New Roman" pitchFamily="18" charset="0"/>
                <a:ea typeface="Times New Roman" pitchFamily="18" charset="0"/>
                <a:cs typeface="Times New Roman" pitchFamily="18" charset="0"/>
                <a:hlinkClick r:id="rId5" tooltip="Аминокислоты"/>
              </a:rPr>
              <a:t>аминокислот</a:t>
            </a:r>
            <a:r>
              <a:rPr lang="ru-RU" dirty="0" smtClean="0">
                <a:solidFill>
                  <a:srgbClr val="222222"/>
                </a:solidFill>
                <a:latin typeface="Times New Roman" pitchFamily="18" charset="0"/>
                <a:ea typeface="Times New Roman" pitchFamily="18" charset="0"/>
                <a:cs typeface="Times New Roman" pitchFamily="18" charset="0"/>
              </a:rPr>
              <a:t> в тонком кишечнике. Активизируют выработку </a:t>
            </a:r>
            <a:r>
              <a:rPr lang="ru-RU" dirty="0" err="1" smtClean="0">
                <a:solidFill>
                  <a:srgbClr val="0B0080"/>
                </a:solidFill>
                <a:latin typeface="Times New Roman" pitchFamily="18" charset="0"/>
                <a:ea typeface="Times New Roman" pitchFamily="18" charset="0"/>
                <a:cs typeface="Times New Roman" pitchFamily="18" charset="0"/>
                <a:hlinkClick r:id="rId6" tooltip="Эритропоэтин"/>
              </a:rPr>
              <a:t>эритропоэтина</a:t>
            </a:r>
            <a:r>
              <a:rPr lang="ru-RU" dirty="0" smtClean="0">
                <a:solidFill>
                  <a:srgbClr val="222222"/>
                </a:solidFill>
                <a:latin typeface="Times New Roman" pitchFamily="18" charset="0"/>
                <a:ea typeface="Times New Roman" pitchFamily="18" charset="0"/>
                <a:cs typeface="Times New Roman" pitchFamily="18" charset="0"/>
              </a:rPr>
              <a:t> (вещества, стимулирующего процесс кроветворения) и анаболические процессы в костном мозге (антианемическое действие). Положительно воздействуют на азотистый обмен: вызывают задержку азота в организме и уменьшение выделения почками мочевины; тормозят выведение необходимых для синтеза белков калия, серы и фосфора; усиливают </a:t>
            </a:r>
            <a:r>
              <a:rPr lang="ru-RU" dirty="0" err="1" smtClean="0">
                <a:solidFill>
                  <a:srgbClr val="0B0080"/>
                </a:solidFill>
                <a:latin typeface="Times New Roman" pitchFamily="18" charset="0"/>
                <a:ea typeface="Times New Roman" pitchFamily="18" charset="0"/>
                <a:cs typeface="Times New Roman" pitchFamily="18" charset="0"/>
                <a:hlinkClick r:id="rId7" tooltip="Реабсорбция"/>
              </a:rPr>
              <a:t>реабсорбцию</a:t>
            </a:r>
            <a:r>
              <a:rPr lang="ru-RU" dirty="0" smtClean="0">
                <a:solidFill>
                  <a:srgbClr val="222222"/>
                </a:solidFill>
                <a:latin typeface="Times New Roman" pitchFamily="18" charset="0"/>
                <a:ea typeface="Times New Roman" pitchFamily="18" charset="0"/>
                <a:cs typeface="Times New Roman" pitchFamily="18" charset="0"/>
              </a:rPr>
              <a:t> натрия и воды. Анаболики способствуют фиксации кальция в костях.</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571472" y="285728"/>
            <a:ext cx="4643470"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1"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Неконтролируемое применение анаболиков может вызвать </a:t>
            </a: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психические расстройства,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печеночную недостаточность,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развитие новообразований в печени и легких,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склерозы и тромбозы,</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гипертрофию предстательной железы,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нарушение функций половых органов.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Кроме того, увеличение мышечной массы не сопровождается укреплением связочного аппарата, поэтому при употреблении анаболиков случаются повреждения связок, чаще всего разрыв </a:t>
            </a:r>
            <a:r>
              <a:rPr kumimoji="0" lang="ru-RU" sz="2000" b="0" i="0" u="none" strike="noStrike" cap="none" normalizeH="0" baseline="0" dirty="0">
                <a:ln>
                  <a:noFill/>
                </a:ln>
                <a:solidFill>
                  <a:srgbClr val="0B0080"/>
                </a:solidFill>
                <a:effectLst/>
                <a:latin typeface="Times New Roman" pitchFamily="18" charset="0"/>
                <a:ea typeface="Times New Roman" pitchFamily="18" charset="0"/>
                <a:cs typeface="Times New Roman" pitchFamily="18" charset="0"/>
                <a:hlinkClick r:id="rId2" tooltip="Ахиллово сухожилие"/>
              </a:rPr>
              <a:t>ахиллова сухожилия</a:t>
            </a:r>
            <a:r>
              <a:rPr kumimoji="0" lang="ru-RU" sz="2000" b="0" i="0" u="none" strike="noStrike" cap="none" normalizeH="0" baseline="0" dirty="0">
                <a:ln>
                  <a:noFill/>
                </a:ln>
                <a:solidFill>
                  <a:srgbClr val="222222"/>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222222"/>
              </a:solidFill>
              <a:latin typeface="Times New Roman" pitchFamily="18" charset="0"/>
              <a:ea typeface="Times New Roman" pitchFamily="18" charset="0"/>
              <a:cs typeface="Times New Roman" pitchFamily="18" charset="0"/>
            </a:endParaRPr>
          </a:p>
        </p:txBody>
      </p:sp>
      <p:pic>
        <p:nvPicPr>
          <p:cNvPr id="7" name="Picture 6" descr="Похожее изображение"/>
          <p:cNvPicPr>
            <a:picLocks noChangeAspect="1" noChangeArrowheads="1"/>
          </p:cNvPicPr>
          <p:nvPr/>
        </p:nvPicPr>
        <p:blipFill>
          <a:blip r:embed="rId3" cstate="print"/>
          <a:srcRect/>
          <a:stretch>
            <a:fillRect/>
          </a:stretch>
        </p:blipFill>
        <p:spPr bwMode="auto">
          <a:xfrm>
            <a:off x="5266990" y="0"/>
            <a:ext cx="3877010" cy="3429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158750"/>
            <a:ext cx="8229600" cy="1258888"/>
          </a:xfrm>
        </p:spPr>
        <p:txBody>
          <a:bodyPr/>
          <a:lstStyle/>
          <a:p>
            <a:pPr eaLnBrk="1" hangingPunct="1">
              <a:defRPr/>
            </a:pPr>
            <a:r>
              <a:rPr lang="ru-RU" dirty="0" smtClean="0"/>
              <a:t>Анаболические стероиды</a:t>
            </a:r>
          </a:p>
        </p:txBody>
      </p:sp>
      <p:sp>
        <p:nvSpPr>
          <p:cNvPr id="2054" name="Rectangle 6"/>
          <p:cNvSpPr>
            <a:spLocks noGrp="1" noChangeArrowheads="1"/>
          </p:cNvSpPr>
          <p:nvPr>
            <p:ph type="body" sz="half" idx="4294967295"/>
          </p:nvPr>
        </p:nvSpPr>
        <p:spPr>
          <a:xfrm>
            <a:off x="4429125" y="1600200"/>
            <a:ext cx="4714875" cy="4530725"/>
          </a:xfrm>
        </p:spPr>
        <p:txBody>
          <a:bodyPr/>
          <a:lstStyle/>
          <a:p>
            <a:pPr eaLnBrk="1" hangingPunct="1">
              <a:defRPr/>
            </a:pPr>
            <a:r>
              <a:rPr lang="ru-RU" dirty="0" smtClean="0"/>
              <a:t>При приеме на 25 процентов возрастает риск смертности среди спортсменов во время их активных занятий спортом и в последующий период. </a:t>
            </a:r>
          </a:p>
        </p:txBody>
      </p:sp>
      <p:pic>
        <p:nvPicPr>
          <p:cNvPr id="8196" name="Picture 4"/>
          <p:cNvPicPr>
            <a:picLocks noChangeAspect="1" noChangeArrowheads="1"/>
          </p:cNvPicPr>
          <p:nvPr/>
        </p:nvPicPr>
        <p:blipFill>
          <a:blip r:embed="rId2"/>
          <a:srcRect/>
          <a:stretch>
            <a:fillRect/>
          </a:stretch>
        </p:blipFill>
        <p:spPr bwMode="auto">
          <a:xfrm>
            <a:off x="827088" y="1557338"/>
            <a:ext cx="3305175" cy="48021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Вилочковая железа, или тимус</a:t>
            </a:r>
          </a:p>
          <a:p>
            <a:r>
              <a:rPr lang="ru-RU" dirty="0" smtClean="0"/>
              <a:t>Желудок</a:t>
            </a:r>
          </a:p>
          <a:p>
            <a:r>
              <a:rPr lang="ru-RU" dirty="0" smtClean="0"/>
              <a:t>Сердце</a:t>
            </a:r>
          </a:p>
          <a:p>
            <a:r>
              <a:rPr lang="ru-RU" dirty="0" smtClean="0"/>
              <a:t>Тонкий кишечник</a:t>
            </a:r>
          </a:p>
          <a:p>
            <a:r>
              <a:rPr lang="ru-RU" dirty="0" smtClean="0"/>
              <a:t>Плацента</a:t>
            </a:r>
          </a:p>
          <a:p>
            <a:r>
              <a:rPr lang="ru-RU" dirty="0" smtClean="0"/>
              <a:t>Жировая ткань</a:t>
            </a:r>
            <a:endParaRPr lang="ru-RU" dirty="0"/>
          </a:p>
        </p:txBody>
      </p:sp>
      <p:sp>
        <p:nvSpPr>
          <p:cNvPr id="2" name="Заголовок 1"/>
          <p:cNvSpPr>
            <a:spLocks noGrp="1"/>
          </p:cNvSpPr>
          <p:nvPr>
            <p:ph type="title"/>
          </p:nvPr>
        </p:nvSpPr>
        <p:spPr/>
        <p:txBody>
          <a:bodyPr>
            <a:normAutofit fontScale="90000"/>
          </a:bodyPr>
          <a:lstStyle/>
          <a:p>
            <a:r>
              <a:rPr lang="ru-RU" dirty="0" smtClean="0"/>
              <a:t>Органы, обладающие гормональной </a:t>
            </a:r>
            <a:r>
              <a:rPr lang="ru-RU" dirty="0" err="1" smtClean="0"/>
              <a:t>активаностью</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ru-RU" b="1" dirty="0" smtClean="0"/>
              <a:t>Поражение печени.</a:t>
            </a:r>
            <a:r>
              <a:rPr lang="ru-RU" dirty="0" smtClean="0"/>
              <a:t> </a:t>
            </a:r>
          </a:p>
        </p:txBody>
      </p:sp>
      <p:pic>
        <p:nvPicPr>
          <p:cNvPr id="9220" name="Picture 6"/>
          <p:cNvPicPr>
            <a:picLocks noGrp="1" noChangeAspect="1" noChangeArrowheads="1"/>
          </p:cNvPicPr>
          <p:nvPr>
            <p:ph sz="half" idx="1"/>
          </p:nvPr>
        </p:nvPicPr>
        <p:blipFill>
          <a:blip r:embed="rId2"/>
          <a:srcRect/>
          <a:stretch>
            <a:fillRect/>
          </a:stretch>
        </p:blipFill>
        <p:spPr>
          <a:xfrm>
            <a:off x="611188" y="1844675"/>
            <a:ext cx="3816350" cy="3816350"/>
          </a:xfrm>
          <a:noFill/>
        </p:spPr>
      </p:pic>
      <p:sp>
        <p:nvSpPr>
          <p:cNvPr id="7173" name="Rectangle 5"/>
          <p:cNvSpPr>
            <a:spLocks noGrp="1" noChangeArrowheads="1"/>
          </p:cNvSpPr>
          <p:nvPr>
            <p:ph type="body" sz="half" idx="2"/>
          </p:nvPr>
        </p:nvSpPr>
        <p:spPr/>
        <p:txBody>
          <a:bodyPr>
            <a:normAutofit lnSpcReduction="10000"/>
          </a:bodyPr>
          <a:lstStyle/>
          <a:p>
            <a:pPr eaLnBrk="1" hangingPunct="1">
              <a:defRPr/>
            </a:pPr>
            <a:r>
              <a:rPr lang="ru-RU" sz="2400" dirty="0" smtClean="0"/>
              <a:t>Известны случаи, когда прием стероидов привел к серьезным заболеваниям печени  </a:t>
            </a:r>
            <a:br>
              <a:rPr lang="ru-RU" sz="2400" dirty="0" smtClean="0"/>
            </a:br>
            <a:endParaRPr lang="ru-RU" sz="2400" dirty="0" smtClean="0"/>
          </a:p>
          <a:p>
            <a:pPr eaLnBrk="1" hangingPunct="1">
              <a:defRPr/>
            </a:pPr>
            <a:r>
              <a:rPr lang="ru-RU" sz="2400" dirty="0" smtClean="0"/>
              <a:t>Применение </a:t>
            </a:r>
            <a:r>
              <a:rPr lang="ru-RU" sz="2400" dirty="0" err="1" smtClean="0"/>
              <a:t>стероидных</a:t>
            </a:r>
            <a:r>
              <a:rPr lang="ru-RU" sz="2400" dirty="0" smtClean="0"/>
              <a:t> препаратов может привести к печеночной карциноме.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p:cNvPicPr>
            <a:picLocks noGrp="1" noChangeAspect="1" noChangeArrowheads="1"/>
          </p:cNvPicPr>
          <p:nvPr>
            <p:ph sz="half" idx="1"/>
          </p:nvPr>
        </p:nvPicPr>
        <p:blipFill>
          <a:blip r:embed="rId2"/>
          <a:srcRect/>
          <a:stretch>
            <a:fillRect/>
          </a:stretch>
        </p:blipFill>
        <p:spPr>
          <a:xfrm>
            <a:off x="539750" y="2060575"/>
            <a:ext cx="2947988" cy="3960813"/>
          </a:xfrm>
        </p:spPr>
      </p:pic>
      <p:sp>
        <p:nvSpPr>
          <p:cNvPr id="3077" name="Rectangle 5"/>
          <p:cNvSpPr>
            <a:spLocks noGrp="1" noChangeArrowheads="1"/>
          </p:cNvSpPr>
          <p:nvPr>
            <p:ph sz="half" idx="2"/>
          </p:nvPr>
        </p:nvSpPr>
        <p:spPr>
          <a:xfrm>
            <a:off x="3635375" y="1412875"/>
            <a:ext cx="5508625" cy="5111750"/>
          </a:xfrm>
        </p:spPr>
        <p:txBody>
          <a:bodyPr>
            <a:normAutofit/>
          </a:bodyPr>
          <a:lstStyle/>
          <a:p>
            <a:pPr eaLnBrk="1" hangingPunct="1">
              <a:defRPr/>
            </a:pPr>
            <a:r>
              <a:rPr lang="ru-RU" dirty="0" smtClean="0"/>
              <a:t>Вызывают понижение выработки спермы и атрофию </a:t>
            </a:r>
            <a:r>
              <a:rPr lang="ru-RU" dirty="0" err="1" smtClean="0"/>
              <a:t>тестикул</a:t>
            </a:r>
            <a:r>
              <a:rPr lang="ru-RU" dirty="0" smtClean="0"/>
              <a:t>. В связи с этим возрастает количество дегенеративных сперматозоидов, что понижает способность к оплодотворению, приводит к развитию гинекомастии.  </a:t>
            </a:r>
          </a:p>
        </p:txBody>
      </p:sp>
      <p:sp>
        <p:nvSpPr>
          <p:cNvPr id="3074" name="Rectangle 2"/>
          <p:cNvSpPr>
            <a:spLocks noGrp="1" noChangeArrowheads="1"/>
          </p:cNvSpPr>
          <p:nvPr>
            <p:ph type="title"/>
          </p:nvPr>
        </p:nvSpPr>
        <p:spPr/>
        <p:txBody>
          <a:bodyPr>
            <a:normAutofit fontScale="90000"/>
          </a:bodyPr>
          <a:lstStyle/>
          <a:p>
            <a:pPr eaLnBrk="1" hangingPunct="1">
              <a:defRPr/>
            </a:pPr>
            <a:r>
              <a:rPr lang="ru-RU" sz="3200" b="1" dirty="0" smtClean="0"/>
              <a:t>Негативное влияние стероидов на половую систему:</a:t>
            </a:r>
            <a:r>
              <a:rPr lang="ru-RU" sz="4000" dirty="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Grp="1" noChangeAspect="1" noChangeArrowheads="1"/>
          </p:cNvPicPr>
          <p:nvPr>
            <p:ph sz="half" idx="1"/>
          </p:nvPr>
        </p:nvPicPr>
        <p:blipFill>
          <a:blip r:embed="rId2"/>
          <a:stretch>
            <a:fillRect/>
          </a:stretch>
        </p:blipFill>
        <p:spPr>
          <a:xfrm>
            <a:off x="285721" y="1357298"/>
            <a:ext cx="5000660" cy="4391836"/>
          </a:xfrm>
          <a:noFill/>
        </p:spPr>
      </p:pic>
      <p:sp>
        <p:nvSpPr>
          <p:cNvPr id="20487" name="Rectangle 7"/>
          <p:cNvSpPr>
            <a:spLocks noGrp="1" noChangeArrowheads="1"/>
          </p:cNvSpPr>
          <p:nvPr>
            <p:ph sz="half" idx="2"/>
          </p:nvPr>
        </p:nvSpPr>
        <p:spPr>
          <a:xfrm>
            <a:off x="5105400" y="2327275"/>
            <a:ext cx="4038600" cy="4530725"/>
          </a:xfrm>
        </p:spPr>
        <p:txBody>
          <a:bodyPr/>
          <a:lstStyle/>
          <a:p>
            <a:pPr eaLnBrk="1" hangingPunct="1">
              <a:defRPr/>
            </a:pPr>
            <a:r>
              <a:rPr lang="ru-RU" dirty="0" smtClean="0"/>
              <a:t>Облысение, образование залысин по мужскому типу</a:t>
            </a:r>
          </a:p>
        </p:txBody>
      </p:sp>
      <p:sp>
        <p:nvSpPr>
          <p:cNvPr id="20485" name="Rectangle 5"/>
          <p:cNvSpPr>
            <a:spLocks noGrp="1" noChangeArrowheads="1"/>
          </p:cNvSpPr>
          <p:nvPr>
            <p:ph type="title"/>
          </p:nvPr>
        </p:nvSpPr>
        <p:spPr>
          <a:xfrm>
            <a:off x="457200" y="158750"/>
            <a:ext cx="8229600" cy="822325"/>
          </a:xfrm>
        </p:spPr>
        <p:txBody>
          <a:bodyPr/>
          <a:lstStyle/>
          <a:p>
            <a:pPr eaLnBrk="1" hangingPunct="1">
              <a:defRPr/>
            </a:pPr>
            <a:r>
              <a:rPr lang="ru-RU" dirty="0" smtClean="0"/>
              <a:t>Необратимая потеря волос</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0" y="1341438"/>
            <a:ext cx="9144000" cy="5327650"/>
          </a:xfrm>
        </p:spPr>
        <p:txBody>
          <a:bodyPr/>
          <a:lstStyle/>
          <a:p>
            <a:pPr eaLnBrk="1" hangingPunct="1">
              <a:defRPr/>
            </a:pPr>
            <a:endParaRPr lang="ru-RU" dirty="0" smtClean="0"/>
          </a:p>
          <a:p>
            <a:pPr eaLnBrk="1" hangingPunct="1">
              <a:defRPr/>
            </a:pPr>
            <a:r>
              <a:rPr lang="ru-RU" dirty="0" smtClean="0"/>
              <a:t>В женском организме приводит к нарушениям менструального цикла, увеличению размеров клитора, </a:t>
            </a:r>
            <a:r>
              <a:rPr lang="ru-RU" dirty="0" err="1" smtClean="0"/>
              <a:t>акне</a:t>
            </a:r>
            <a:r>
              <a:rPr lang="ru-RU" dirty="0" smtClean="0"/>
              <a:t>, понижению тембра голоса, усилению роста волос на лице, атрофии груди.</a:t>
            </a:r>
            <a:r>
              <a:rPr lang="en-US" dirty="0" smtClean="0"/>
              <a:t> </a:t>
            </a:r>
            <a:endParaRPr lang="ru-RU" dirty="0" smtClean="0"/>
          </a:p>
          <a:p>
            <a:pPr eaLnBrk="1" hangingPunct="1">
              <a:defRPr/>
            </a:pPr>
            <a:endParaRPr lang="ru-RU" dirty="0" smtClean="0"/>
          </a:p>
          <a:p>
            <a:pPr eaLnBrk="1" hangingPunct="1">
              <a:buNone/>
              <a:defRPr/>
            </a:pPr>
            <a:r>
              <a:rPr lang="ru-RU" dirty="0" smtClean="0"/>
              <a:t>    Чаще всего эти изменения необратимые. </a:t>
            </a:r>
          </a:p>
        </p:txBody>
      </p:sp>
      <p:sp>
        <p:nvSpPr>
          <p:cNvPr id="12290" name="Rectangle 2"/>
          <p:cNvSpPr>
            <a:spLocks noGrp="1" noChangeArrowheads="1"/>
          </p:cNvSpPr>
          <p:nvPr>
            <p:ph type="title"/>
          </p:nvPr>
        </p:nvSpPr>
        <p:spPr/>
        <p:txBody>
          <a:bodyPr>
            <a:normAutofit fontScale="90000"/>
          </a:bodyPr>
          <a:lstStyle/>
          <a:p>
            <a:pPr eaLnBrk="1" hangingPunct="1">
              <a:defRPr/>
            </a:pPr>
            <a:r>
              <a:rPr lang="ru-RU" sz="4000" b="1" dirty="0" smtClean="0"/>
              <a:t>Негативное влияние стероидов на женскую половую систему:</a:t>
            </a:r>
            <a:r>
              <a:rPr lang="ru-RU" sz="4000" dirty="0" smtClean="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600200"/>
            <a:ext cx="8229600" cy="5068888"/>
          </a:xfrm>
        </p:spPr>
        <p:txBody>
          <a:bodyPr/>
          <a:lstStyle/>
          <a:p>
            <a:pPr eaLnBrk="1" hangingPunct="1">
              <a:defRPr/>
            </a:pPr>
            <a:r>
              <a:rPr lang="ru-RU" dirty="0" smtClean="0"/>
              <a:t>Общий уровень холестерина возрастает, снижаются уровни </a:t>
            </a:r>
            <a:r>
              <a:rPr lang="ru-RU" dirty="0" err="1" smtClean="0"/>
              <a:t>липопротеинов</a:t>
            </a:r>
            <a:r>
              <a:rPr lang="ru-RU" dirty="0" smtClean="0"/>
              <a:t> высокой плотности. </a:t>
            </a:r>
          </a:p>
          <a:p>
            <a:pPr eaLnBrk="1" hangingPunct="1">
              <a:buNone/>
              <a:defRPr/>
            </a:pPr>
            <a:r>
              <a:rPr lang="ru-RU" dirty="0" smtClean="0"/>
              <a:t>	Побочными эффектами прима анаболических препаратов могут стать инфаркт миокарда с желудочковой тахикардией, тромбоз венозного синуса, геморрагический и ишемический инсульты, в следствии усиления агрегации (слипания) тромбоцитов, артериальная гипертензия.</a:t>
            </a:r>
          </a:p>
        </p:txBody>
      </p:sp>
      <p:sp>
        <p:nvSpPr>
          <p:cNvPr id="13314" name="Rectangle 2"/>
          <p:cNvSpPr>
            <a:spLocks noGrp="1" noChangeArrowheads="1"/>
          </p:cNvSpPr>
          <p:nvPr>
            <p:ph type="title"/>
          </p:nvPr>
        </p:nvSpPr>
        <p:spPr/>
        <p:txBody>
          <a:bodyPr>
            <a:normAutofit fontScale="90000"/>
          </a:bodyPr>
          <a:lstStyle/>
          <a:p>
            <a:pPr eaLnBrk="1" hangingPunct="1">
              <a:defRPr/>
            </a:pPr>
            <a:r>
              <a:rPr lang="ru-RU" sz="3200" b="1" dirty="0" smtClean="0"/>
              <a:t>Негативное влияние стероидов на </a:t>
            </a:r>
            <a:r>
              <a:rPr lang="ru-RU" sz="3200" b="1" dirty="0" err="1" smtClean="0"/>
              <a:t>сердечно-сосудистую</a:t>
            </a:r>
            <a:r>
              <a:rPr lang="ru-RU" sz="3200" b="1" dirty="0" smtClean="0"/>
              <a:t> систему</a:t>
            </a:r>
            <a:r>
              <a:rPr lang="ru-RU" sz="4000" dirty="0" smtClean="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Grp="1" noChangeAspect="1" noChangeArrowheads="1"/>
          </p:cNvPicPr>
          <p:nvPr>
            <p:ph sz="half" idx="1"/>
          </p:nvPr>
        </p:nvPicPr>
        <p:blipFill>
          <a:blip r:embed="rId2"/>
          <a:stretch>
            <a:fillRect/>
          </a:stretch>
        </p:blipFill>
        <p:spPr>
          <a:xfrm>
            <a:off x="457200" y="1979188"/>
            <a:ext cx="4038600" cy="3529862"/>
          </a:xfrm>
        </p:spPr>
      </p:pic>
      <p:sp>
        <p:nvSpPr>
          <p:cNvPr id="14341" name="Rectangle 5"/>
          <p:cNvSpPr>
            <a:spLocks noGrp="1" noChangeArrowheads="1"/>
          </p:cNvSpPr>
          <p:nvPr>
            <p:ph sz="half" idx="2"/>
          </p:nvPr>
        </p:nvSpPr>
        <p:spPr>
          <a:xfrm>
            <a:off x="4572000" y="1341438"/>
            <a:ext cx="4319588" cy="5256212"/>
          </a:xfrm>
        </p:spPr>
        <p:txBody>
          <a:bodyPr/>
          <a:lstStyle/>
          <a:p>
            <a:pPr eaLnBrk="1" hangingPunct="1">
              <a:defRPr/>
            </a:pPr>
            <a:r>
              <a:rPr lang="ru-RU" sz="2400" dirty="0" smtClean="0"/>
              <a:t>Депрессивные и маниакальные эпизоды, визуальные и слуховые галлюцинации, неконтролируемые вспышки раздражительности (</a:t>
            </a:r>
            <a:r>
              <a:rPr lang="ru-RU" sz="2400" dirty="0" err="1" smtClean="0"/>
              <a:t>стероидная</a:t>
            </a:r>
            <a:r>
              <a:rPr lang="ru-RU" sz="2400" dirty="0" smtClean="0"/>
              <a:t> ярость),эмоциональная неустойчивость, определенный тип психологической зависимости</a:t>
            </a:r>
            <a:r>
              <a:rPr lang="ru-RU" dirty="0" smtClean="0"/>
              <a:t> .  </a:t>
            </a:r>
          </a:p>
        </p:txBody>
      </p:sp>
      <p:sp>
        <p:nvSpPr>
          <p:cNvPr id="14338" name="Rectangle 2"/>
          <p:cNvSpPr>
            <a:spLocks noGrp="1" noChangeArrowheads="1"/>
          </p:cNvSpPr>
          <p:nvPr>
            <p:ph type="title"/>
          </p:nvPr>
        </p:nvSpPr>
        <p:spPr/>
        <p:txBody>
          <a:bodyPr>
            <a:normAutofit fontScale="90000"/>
          </a:bodyPr>
          <a:lstStyle/>
          <a:p>
            <a:pPr eaLnBrk="1" hangingPunct="1">
              <a:defRPr/>
            </a:pPr>
            <a:r>
              <a:rPr lang="ru-RU" sz="4000" b="1" dirty="0" smtClean="0"/>
              <a:t>Негативное воздействие на психику.</a:t>
            </a:r>
            <a:r>
              <a:rPr lang="ru-RU" sz="4000"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6"/>
          <p:cNvPicPr>
            <a:picLocks noGrp="1" noChangeAspect="1" noChangeArrowheads="1"/>
          </p:cNvPicPr>
          <p:nvPr>
            <p:ph sz="half" idx="1"/>
          </p:nvPr>
        </p:nvPicPr>
        <p:blipFill>
          <a:blip r:embed="rId2"/>
          <a:stretch>
            <a:fillRect/>
          </a:stretch>
        </p:blipFill>
        <p:spPr>
          <a:xfrm>
            <a:off x="1523867" y="2482214"/>
            <a:ext cx="1905266" cy="2523810"/>
          </a:xfrm>
        </p:spPr>
      </p:pic>
      <p:sp>
        <p:nvSpPr>
          <p:cNvPr id="16389" name="Rectangle 5"/>
          <p:cNvSpPr>
            <a:spLocks noGrp="1" noChangeArrowheads="1"/>
          </p:cNvSpPr>
          <p:nvPr>
            <p:ph sz="half" idx="2"/>
          </p:nvPr>
        </p:nvSpPr>
        <p:spPr>
          <a:xfrm>
            <a:off x="4648200" y="1600200"/>
            <a:ext cx="4244975" cy="4530725"/>
          </a:xfrm>
        </p:spPr>
        <p:txBody>
          <a:bodyPr/>
          <a:lstStyle/>
          <a:p>
            <a:pPr eaLnBrk="1" hangingPunct="1">
              <a:defRPr/>
            </a:pPr>
            <a:r>
              <a:rPr lang="ru-RU" dirty="0" smtClean="0"/>
              <a:t>Снижается активность </a:t>
            </a:r>
            <a:r>
              <a:rPr lang="ru-RU" dirty="0" err="1" smtClean="0"/>
              <a:t>Т-супрессорного</a:t>
            </a:r>
            <a:r>
              <a:rPr lang="ru-RU" dirty="0" smtClean="0"/>
              <a:t> звена иммунитета. Повышается функция В-клеток.. Такие изменения грозят развитием </a:t>
            </a:r>
            <a:r>
              <a:rPr lang="ru-RU" dirty="0" err="1" smtClean="0"/>
              <a:t>иммунодефицитных</a:t>
            </a:r>
            <a:r>
              <a:rPr lang="ru-RU" dirty="0" smtClean="0"/>
              <a:t> состояний. </a:t>
            </a:r>
          </a:p>
        </p:txBody>
      </p:sp>
      <p:sp>
        <p:nvSpPr>
          <p:cNvPr id="16386" name="Rectangle 2"/>
          <p:cNvSpPr>
            <a:spLocks noGrp="1" noChangeArrowheads="1"/>
          </p:cNvSpPr>
          <p:nvPr>
            <p:ph type="title"/>
          </p:nvPr>
        </p:nvSpPr>
        <p:spPr/>
        <p:txBody>
          <a:bodyPr>
            <a:normAutofit fontScale="90000"/>
          </a:bodyPr>
          <a:lstStyle/>
          <a:p>
            <a:pPr eaLnBrk="1" hangingPunct="1">
              <a:defRPr/>
            </a:pPr>
            <a:r>
              <a:rPr lang="ru-RU" sz="4000" b="1" dirty="0" smtClean="0"/>
              <a:t> Нарушения в иммунной системе.</a:t>
            </a:r>
            <a:r>
              <a:rPr lang="ru-RU" sz="4000" dirty="0"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Grp="1" noChangeAspect="1" noChangeArrowheads="1"/>
          </p:cNvPicPr>
          <p:nvPr>
            <p:ph sz="half" idx="1"/>
          </p:nvPr>
        </p:nvPicPr>
        <p:blipFill>
          <a:blip r:embed="rId2"/>
          <a:stretch>
            <a:fillRect/>
          </a:stretch>
        </p:blipFill>
        <p:spPr>
          <a:xfrm>
            <a:off x="1047550" y="2110785"/>
            <a:ext cx="2857899" cy="3266667"/>
          </a:xfrm>
        </p:spPr>
      </p:pic>
      <p:sp>
        <p:nvSpPr>
          <p:cNvPr id="18437" name="Rectangle 5"/>
          <p:cNvSpPr>
            <a:spLocks noGrp="1" noChangeArrowheads="1"/>
          </p:cNvSpPr>
          <p:nvPr>
            <p:ph sz="half" idx="2"/>
          </p:nvPr>
        </p:nvSpPr>
        <p:spPr>
          <a:xfrm>
            <a:off x="5105400" y="1916113"/>
            <a:ext cx="4038600" cy="4530725"/>
          </a:xfrm>
        </p:spPr>
        <p:txBody>
          <a:bodyPr/>
          <a:lstStyle/>
          <a:p>
            <a:pPr eaLnBrk="1" hangingPunct="1">
              <a:defRPr/>
            </a:pPr>
            <a:r>
              <a:rPr lang="ru-RU" dirty="0" smtClean="0"/>
              <a:t>Припухлость тканей в силу избыточной задержки воды. Повышение сальности кожи, возникновение </a:t>
            </a:r>
            <a:r>
              <a:rPr lang="ru-RU" dirty="0" err="1" smtClean="0"/>
              <a:t>акне</a:t>
            </a:r>
            <a:r>
              <a:rPr lang="ru-RU" dirty="0" smtClean="0"/>
              <a:t> (угрей) неизбежно.   </a:t>
            </a:r>
          </a:p>
        </p:txBody>
      </p:sp>
      <p:sp>
        <p:nvSpPr>
          <p:cNvPr id="18434" name="Rectangle 2"/>
          <p:cNvSpPr>
            <a:spLocks noGrp="1" noChangeArrowheads="1"/>
          </p:cNvSpPr>
          <p:nvPr>
            <p:ph type="title"/>
          </p:nvPr>
        </p:nvSpPr>
        <p:spPr/>
        <p:txBody>
          <a:bodyPr/>
          <a:lstStyle/>
          <a:p>
            <a:pPr eaLnBrk="1" hangingPunct="1">
              <a:defRPr/>
            </a:pPr>
            <a:r>
              <a:rPr lang="ru-RU" b="1" dirty="0" smtClean="0"/>
              <a:t>Косметические проблемы</a:t>
            </a:r>
            <a:r>
              <a:rPr lang="ru-RU" dirty="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3571876"/>
            <a:ext cx="4532010" cy="27392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000" b="1" i="0" u="none" strike="noStrike" cap="none" normalizeH="0" baseline="0" dirty="0">
                <a:ln>
                  <a:noFill/>
                </a:ln>
                <a:solidFill>
                  <a:schemeClr val="tx1"/>
                </a:solidFill>
                <a:effectLst/>
                <a:latin typeface="Tahoma" pitchFamily="34" charset="0"/>
                <a:ea typeface="Calibri" pitchFamily="34" charset="0"/>
                <a:cs typeface="Tahoma" pitchFamily="34" charset="0"/>
              </a:rPr>
              <a:t>Гормоны</a:t>
            </a:r>
            <a:r>
              <a:rPr kumimoji="0" lang="ru-RU" sz="10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900" b="0" i="0" u="none" strike="noStrike" cap="none" normalizeH="0" baseline="0" dirty="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AutoNum type="arabicPeriod"/>
              <a:tabLst/>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Мужские половые гормоны - андрогены.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AutoNum type="arabicPeriod"/>
              <a:tabLst/>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Гипофизарные гормоны. </a:t>
            </a:r>
            <a:endParaRPr kumimoji="0" lang="ru-RU" sz="1200" b="0" i="0" u="none" strike="noStrike" cap="none" normalizeH="0" baseline="0" dirty="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Соматотропный гормон.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Гонадотропный гормон. </a:t>
            </a:r>
            <a:endParaRPr kumimoji="0" lang="ru-RU" sz="1200" b="0" i="0" u="none" strike="noStrike" cap="none" normalizeH="0" baseline="0" dirty="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AutoNum type="arabicPeriod"/>
              <a:tabLst/>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Гипоталамические гормоны. </a:t>
            </a:r>
            <a:endParaRPr kumimoji="0" lang="ru-RU" sz="1200" b="0" i="0" u="none" strike="noStrike" cap="none" normalizeH="0" baseline="0" dirty="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Соматотропин-рилизинг</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гормон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Гонадотропин-рилизинг</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гормон (</a:t>
            </a: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декапептид</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AutoNum type="arabicPeriod"/>
              <a:tabLst/>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Гормон поджелудочной железы - инсулин. </a:t>
            </a:r>
            <a:endParaRPr kumimoji="0" lang="ru-RU" sz="1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200" b="1" i="0" u="none" strike="noStrike" cap="none" normalizeH="0" baseline="0" dirty="0">
                <a:ln>
                  <a:noFill/>
                </a:ln>
                <a:solidFill>
                  <a:schemeClr val="tx1"/>
                </a:solidFill>
                <a:effectLst/>
                <a:latin typeface="Tahoma" pitchFamily="34" charset="0"/>
                <a:ea typeface="Calibri" pitchFamily="34" charset="0"/>
                <a:cs typeface="Tahoma" pitchFamily="34" charset="0"/>
              </a:rPr>
              <a:t>Антигормоны</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18" charset="2"/>
              <a:buAutoNum type="arabicPeriod"/>
              <a:tabLst/>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Антиэстрoгены</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Кломифена</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цитрат.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Тамоксифен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sp>
        <p:nvSpPr>
          <p:cNvPr id="5" name="Прямоугольник 4"/>
          <p:cNvSpPr/>
          <p:nvPr/>
        </p:nvSpPr>
        <p:spPr>
          <a:xfrm>
            <a:off x="5072066" y="714356"/>
            <a:ext cx="3500462" cy="3600986"/>
          </a:xfrm>
          <a:prstGeom prst="rect">
            <a:avLst/>
          </a:prstGeom>
        </p:spPr>
        <p:txBody>
          <a:bodyPr wrap="square">
            <a:spAutoFit/>
          </a:bodyPr>
          <a:lstStyle/>
          <a:p>
            <a:pPr lvl="0" eaLnBrk="0" fontAlgn="base" hangingPunct="0">
              <a:spcBef>
                <a:spcPct val="0"/>
              </a:spcBef>
              <a:spcAft>
                <a:spcPct val="0"/>
              </a:spcAft>
              <a:buFontTx/>
              <a:buChar char="•"/>
            </a:pPr>
            <a:r>
              <a:rPr kumimoji="0" lang="ru-RU" sz="1200" b="1" i="0" u="none" strike="noStrike" cap="none" normalizeH="0" baseline="0" dirty="0">
                <a:ln>
                  <a:noFill/>
                </a:ln>
                <a:solidFill>
                  <a:schemeClr val="tx1"/>
                </a:solidFill>
                <a:effectLst/>
                <a:latin typeface="Tahoma" pitchFamily="34" charset="0"/>
                <a:ea typeface="Calibri" pitchFamily="34" charset="0"/>
                <a:cs typeface="Tahoma" pitchFamily="34" charset="0"/>
              </a:rPr>
              <a:t>Синтетические гормонально-активные препараты </a:t>
            </a:r>
            <a:endParaRPr kumimoji="0" lang="ru-RU" sz="1200" b="0" i="0" u="none" strike="noStrike" cap="none" normalizeH="0" baseline="0" dirty="0">
              <a:ln>
                <a:noFill/>
              </a:ln>
              <a:solidFill>
                <a:schemeClr val="tx1"/>
              </a:solidFill>
              <a:effectLst/>
              <a:latin typeface="Arial" pitchFamily="34" charset="0"/>
            </a:endParaRPr>
          </a:p>
          <a:p>
            <a:pPr lvl="1" eaLnBrk="0" fontAlgn="base" hangingPunct="0">
              <a:spcBef>
                <a:spcPct val="0"/>
              </a:spcBef>
              <a:spcAft>
                <a:spcPct val="0"/>
              </a:spcAft>
              <a:buSzPct val="100000"/>
              <a:buFont typeface="Symbol" pitchFamily="18" charset="2"/>
              <a:buAutoNum type="arabicPeriod"/>
            </a:pP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Анаболические стероиды </a:t>
            </a:r>
            <a:endParaRPr kumimoji="0" lang="ru-RU" sz="1200" b="0" i="0" u="none" strike="noStrike" cap="none" normalizeH="0" baseline="0" dirty="0">
              <a:ln>
                <a:noFill/>
              </a:ln>
              <a:solidFill>
                <a:schemeClr val="tx1"/>
              </a:solidFill>
              <a:effectLst/>
              <a:latin typeface="Arial" pitchFamily="34"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Метандростенолон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Феноболин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Силаболин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Метиландростендиол</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Ретаболил</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Оксиметалон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Галотестин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Неливар</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Этилэстренол</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Станозолол</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Примоболан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Норболетон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Боластерон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Оксиместерон</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Хлортестостерона</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ацетат. </a:t>
            </a:r>
            <a:endParaRPr kumimoji="0" lang="ru-RU" sz="12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p>
            <a:pPr lvl="2" eaLnBrk="0" fontAlgn="base" hangingPunct="0">
              <a:spcBef>
                <a:spcPct val="0"/>
              </a:spcBef>
              <a:spcAft>
                <a:spcPct val="0"/>
              </a:spcAft>
              <a:buFontTx/>
              <a:buAutoNum type="arabicPeriod"/>
            </a:pPr>
            <a:r>
              <a:rPr kumimoji="0" lang="ru-RU" sz="1200" b="0" i="0" u="none" strike="noStrike" cap="none" normalizeH="0" baseline="0" dirty="0" err="1">
                <a:ln>
                  <a:noFill/>
                </a:ln>
                <a:solidFill>
                  <a:schemeClr val="tx1"/>
                </a:solidFill>
                <a:effectLst/>
                <a:latin typeface="Tahoma" pitchFamily="34" charset="0"/>
                <a:ea typeface="Calibri" pitchFamily="34" charset="0"/>
                <a:cs typeface="Tahoma" pitchFamily="34" charset="0"/>
              </a:rPr>
              <a:t>Оксандрол</a:t>
            </a:r>
            <a:r>
              <a:rPr kumimoji="0" lang="ru-RU" sz="1200" b="0" i="0" u="none" strike="noStrike" cap="none" normalizeH="0" baseline="0" dirty="0">
                <a:ln>
                  <a:noFill/>
                </a:ln>
                <a:solidFill>
                  <a:schemeClr val="tx1"/>
                </a:solidFill>
                <a:effectLst/>
                <a:latin typeface="Tahoma" pitchFamily="34" charset="0"/>
                <a:ea typeface="Calibri" pitchFamily="34" charset="0"/>
                <a:cs typeface="Tahoma" pitchFamily="34" charset="0"/>
              </a:rPr>
              <a:t>. </a:t>
            </a:r>
            <a:endParaRPr kumimoji="0" lang="ru-RU" sz="1200" b="0" i="0" u="none" strike="noStrike" cap="none" normalizeH="0" baseline="0" dirty="0">
              <a:ln>
                <a:noFill/>
              </a:ln>
              <a:solidFill>
                <a:schemeClr val="tx1"/>
              </a:solidFill>
              <a:effectLst/>
              <a:latin typeface="Arial" pitchFamily="34" charset="0"/>
            </a:endParaRPr>
          </a:p>
        </p:txBody>
      </p:sp>
      <p:sp>
        <p:nvSpPr>
          <p:cNvPr id="6" name="Прямоугольник 5"/>
          <p:cNvSpPr/>
          <p:nvPr/>
        </p:nvSpPr>
        <p:spPr>
          <a:xfrm>
            <a:off x="3059832" y="116632"/>
            <a:ext cx="3312368" cy="338554"/>
          </a:xfrm>
          <a:prstGeom prst="rect">
            <a:avLst/>
          </a:prstGeom>
        </p:spPr>
        <p:txBody>
          <a:bodyPr wrap="square">
            <a:spAutoFit/>
          </a:bodyPr>
          <a:lstStyle/>
          <a:p>
            <a:pPr lvl="0" fontAlgn="base">
              <a:spcBef>
                <a:spcPct val="0"/>
              </a:spcBef>
              <a:spcAft>
                <a:spcPct val="0"/>
              </a:spcAft>
            </a:pPr>
            <a:r>
              <a:rPr lang="ru-RU" sz="1600" b="1" dirty="0">
                <a:latin typeface="Times New Roman" pitchFamily="18" charset="0"/>
                <a:ea typeface="Times New Roman" pitchFamily="18" charset="0"/>
                <a:cs typeface="Times New Roman" pitchFamily="18" charset="0"/>
              </a:rPr>
              <a:t>Классификация анаболиков. </a:t>
            </a:r>
            <a:endParaRPr lang="ru-RU" sz="1600" dirty="0">
              <a:latin typeface="Times New Roman" pitchFamily="18" charset="0"/>
              <a:cs typeface="Times New Roman" pitchFamily="18" charset="0"/>
            </a:endParaRPr>
          </a:p>
        </p:txBody>
      </p:sp>
      <p:pic>
        <p:nvPicPr>
          <p:cNvPr id="1027" name="Picture 3" descr="Картинки по запросу анаболики"/>
          <p:cNvPicPr>
            <a:picLocks noChangeAspect="1" noChangeArrowheads="1"/>
          </p:cNvPicPr>
          <p:nvPr/>
        </p:nvPicPr>
        <p:blipFill>
          <a:blip r:embed="rId2" cstate="print"/>
          <a:srcRect/>
          <a:stretch>
            <a:fillRect/>
          </a:stretch>
        </p:blipFill>
        <p:spPr bwMode="auto">
          <a:xfrm>
            <a:off x="142844" y="500042"/>
            <a:ext cx="4032448" cy="302433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54" y="642918"/>
            <a:ext cx="5572164" cy="5801588"/>
          </a:xfrm>
          <a:prstGeom prst="rect">
            <a:avLst/>
          </a:prstGeom>
        </p:spPr>
        <p:txBody>
          <a:bodyPr wrap="square">
            <a:spAutoFit/>
          </a:bodyPr>
          <a:lstStyle/>
          <a:p>
            <a:r>
              <a:rPr lang="ru-RU" sz="2000" b="1" dirty="0" smtClean="0">
                <a:latin typeface="Times New Roman" pitchFamily="18" charset="0"/>
                <a:cs typeface="Times New Roman" pitchFamily="18" charset="0"/>
              </a:rPr>
              <a:t>АС </a:t>
            </a:r>
            <a:r>
              <a:rPr lang="ru-RU" sz="2000" b="1" dirty="0">
                <a:latin typeface="Times New Roman" pitchFamily="18" charset="0"/>
                <a:cs typeface="Times New Roman" pitchFamily="18" charset="0"/>
              </a:rPr>
              <a:t>улучшают углеводный обмен, усиливают действие инсулина, снижают сахар в крови</a:t>
            </a:r>
            <a:r>
              <a:rPr lang="ru-R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АС  способны </a:t>
            </a:r>
            <a:r>
              <a:rPr lang="ru-RU" sz="2000" b="1" dirty="0" err="1" smtClean="0">
                <a:latin typeface="Times New Roman" pitchFamily="18" charset="0"/>
                <a:cs typeface="Times New Roman" pitchFamily="18" charset="0"/>
              </a:rPr>
              <a:t>потенциировать</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действие эндогенного </a:t>
            </a:r>
            <a:r>
              <a:rPr lang="ru-RU" sz="2000" b="1" dirty="0" err="1">
                <a:latin typeface="Times New Roman" pitchFamily="18" charset="0"/>
                <a:cs typeface="Times New Roman" pitchFamily="18" charset="0"/>
              </a:rPr>
              <a:t>соматотропина</a:t>
            </a:r>
            <a:r>
              <a:rPr lang="ru-RU" sz="2000" b="1" dirty="0">
                <a:latin typeface="Times New Roman" pitchFamily="18" charset="0"/>
                <a:cs typeface="Times New Roman" pitchFamily="18" charset="0"/>
              </a:rPr>
              <a:t> (гормона роста).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dirty="0" smtClean="0">
                <a:latin typeface="Times New Roman" pitchFamily="18" charset="0"/>
                <a:cs typeface="Times New Roman" pitchFamily="18" charset="0"/>
              </a:rPr>
              <a:t>АС улучшают </a:t>
            </a:r>
            <a:r>
              <a:rPr lang="ru-RU" sz="2000" b="1" dirty="0">
                <a:latin typeface="Times New Roman" pitchFamily="18" charset="0"/>
                <a:cs typeface="Times New Roman" pitchFamily="18" charset="0"/>
              </a:rPr>
              <a:t>липидный обмен</a:t>
            </a:r>
            <a:r>
              <a:rPr lang="ru-R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ru-RU" sz="2000" b="1" dirty="0">
                <a:latin typeface="Times New Roman" pitchFamily="18" charset="0"/>
                <a:cs typeface="Times New Roman" pitchFamily="18" charset="0"/>
              </a:rPr>
              <a:t>В крови снижается уровень холестерина</a:t>
            </a:r>
            <a:r>
              <a:rPr lang="ru-RU" sz="2000" dirty="0">
                <a:latin typeface="Times New Roman" pitchFamily="18" charset="0"/>
                <a:cs typeface="Times New Roman" pitchFamily="18" charset="0"/>
              </a:rPr>
              <a:t>. В ряде экспериментов выявлено обратное развитие атеросклеротических бляшек сосудов в результате применения АС. </a:t>
            </a:r>
            <a:endParaRPr lang="en-US"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У старых животных на фоне АС появляются признаки омоложения. </a:t>
            </a:r>
            <a:endParaRPr lang="en-US"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У молодых лиц </a:t>
            </a:r>
            <a:r>
              <a:rPr lang="ru-RU" sz="2000" b="1" dirty="0">
                <a:latin typeface="Times New Roman" pitchFamily="18" charset="0"/>
                <a:cs typeface="Times New Roman" pitchFamily="18" charset="0"/>
              </a:rPr>
              <a:t>АС способствуют усилению роста и увеличению массы тела</a:t>
            </a:r>
            <a:r>
              <a:rPr lang="ru-RU" sz="2000" dirty="0">
                <a:latin typeface="Times New Roman" pitchFamily="18" charset="0"/>
                <a:cs typeface="Times New Roman" pitchFamily="18" charset="0"/>
              </a:rPr>
              <a:t>, однако нужно учесть, что при этом </a:t>
            </a:r>
            <a:r>
              <a:rPr lang="ru-RU" sz="2000" b="1" dirty="0">
                <a:latin typeface="Times New Roman" pitchFamily="18" charset="0"/>
                <a:cs typeface="Times New Roman" pitchFamily="18" charset="0"/>
              </a:rPr>
              <a:t>ускоряется созревание скелета и происходит преждевременное закрытие зон роста. </a:t>
            </a:r>
            <a:endParaRPr lang="en-US" sz="2000" b="1" dirty="0">
              <a:latin typeface="Times New Roman" pitchFamily="18" charset="0"/>
              <a:cs typeface="Times New Roman" pitchFamily="18" charset="0"/>
            </a:endParaRPr>
          </a:p>
          <a:p>
            <a:r>
              <a:rPr lang="ru-RU" sz="2000" dirty="0">
                <a:latin typeface="Times New Roman" pitchFamily="18" charset="0"/>
                <a:cs typeface="Times New Roman" pitchFamily="18" charset="0"/>
              </a:rPr>
              <a:t>Данная особенность анаболиков используется для лечения конституционной </a:t>
            </a:r>
            <a:r>
              <a:rPr lang="ru-RU" sz="2000" dirty="0" err="1" smtClean="0">
                <a:latin typeface="Times New Roman" pitchFamily="18" charset="0"/>
                <a:cs typeface="Times New Roman" pitchFamily="18" charset="0"/>
              </a:rPr>
              <a:t>высокорослости</a:t>
            </a:r>
            <a:r>
              <a:rPr lang="ru-RU" sz="2000" dirty="0">
                <a:latin typeface="Times New Roman" pitchFamily="18" charset="0"/>
                <a:cs typeface="Times New Roman" pitchFamily="18" charset="0"/>
              </a:rPr>
              <a:t>. </a:t>
            </a:r>
            <a:r>
              <a:rPr lang="ru-RU" sz="1100" dirty="0">
                <a:latin typeface="Times New Roman" pitchFamily="18" charset="0"/>
                <a:cs typeface="Times New Roman" pitchFamily="18" charset="0"/>
              </a:rPr>
              <a:t/>
            </a:r>
            <a:br>
              <a:rPr lang="ru-RU" sz="1100" dirty="0">
                <a:latin typeface="Times New Roman" pitchFamily="18" charset="0"/>
                <a:cs typeface="Times New Roman" pitchFamily="18" charset="0"/>
              </a:rPr>
            </a:br>
            <a:endParaRPr lang="ru-RU" sz="1100" dirty="0">
              <a:latin typeface="Times New Roman" pitchFamily="18" charset="0"/>
              <a:cs typeface="Times New Roman" pitchFamily="18" charset="0"/>
            </a:endParaRPr>
          </a:p>
        </p:txBody>
      </p:sp>
      <p:sp>
        <p:nvSpPr>
          <p:cNvPr id="3" name="Прямоугольник 2"/>
          <p:cNvSpPr/>
          <p:nvPr/>
        </p:nvSpPr>
        <p:spPr>
          <a:xfrm>
            <a:off x="2857488" y="142852"/>
            <a:ext cx="3733714" cy="369332"/>
          </a:xfrm>
          <a:prstGeom prst="rect">
            <a:avLst/>
          </a:prstGeom>
        </p:spPr>
        <p:txBody>
          <a:bodyPr wrap="none">
            <a:spAutoFit/>
          </a:bodyPr>
          <a:lstStyle/>
          <a:p>
            <a:r>
              <a:rPr lang="ru-RU" b="1" dirty="0">
                <a:latin typeface="Tahoma" pitchFamily="34" charset="0"/>
                <a:ea typeface="Times New Roman" pitchFamily="18" charset="0"/>
                <a:cs typeface="Tahoma" pitchFamily="34" charset="0"/>
              </a:rPr>
              <a:t>АНАБОЛИЧЕСКИЕ СТЕРОИДЫ</a:t>
            </a:r>
            <a:endParaRPr lang="ru-RU" dirty="0"/>
          </a:p>
        </p:txBody>
      </p:sp>
      <p:pic>
        <p:nvPicPr>
          <p:cNvPr id="5" name="Рисунок 4" descr="59043529.jpg"/>
          <p:cNvPicPr>
            <a:picLocks noChangeAspect="1"/>
          </p:cNvPicPr>
          <p:nvPr/>
        </p:nvPicPr>
        <p:blipFill>
          <a:blip r:embed="rId2" cstate="print"/>
          <a:stretch>
            <a:fillRect/>
          </a:stretch>
        </p:blipFill>
        <p:spPr>
          <a:xfrm>
            <a:off x="395536" y="857232"/>
            <a:ext cx="3033456" cy="51381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85728"/>
            <a:ext cx="8229600" cy="5840435"/>
          </a:xfrm>
        </p:spPr>
        <p:txBody>
          <a:bodyPr>
            <a:normAutofit/>
          </a:bodyPr>
          <a:lstStyle/>
          <a:p>
            <a:pPr>
              <a:buNone/>
            </a:pPr>
            <a:r>
              <a:rPr lang="ru-RU" dirty="0" smtClean="0"/>
              <a:t>                                        Несмотря на то, что                         				       железы внутренней 				       секреции 						       разбросаны по 					       всему организму и      	                      	       выполняют  </a:t>
            </a:r>
            <a:r>
              <a:rPr lang="ru-RU" dirty="0" err="1" smtClean="0"/>
              <a:t>различ</a:t>
            </a:r>
            <a:r>
              <a:rPr lang="ru-RU" dirty="0" smtClean="0"/>
              <a:t>- 				       </a:t>
            </a:r>
            <a:r>
              <a:rPr lang="ru-RU" dirty="0" err="1" smtClean="0"/>
              <a:t>ные</a:t>
            </a:r>
            <a:r>
              <a:rPr lang="ru-RU" dirty="0" smtClean="0"/>
              <a:t> функции, они 				       являются единой 				       системой, функции их тесно переплетаются, а влияние на физиологические процессы реализуется посредством схожих механизмов.</a:t>
            </a:r>
            <a:endParaRPr lang="ru-RU" dirty="0"/>
          </a:p>
        </p:txBody>
      </p:sp>
      <p:pic>
        <p:nvPicPr>
          <p:cNvPr id="3" name="Рисунок 2" descr="hormones_1_500.jpg"/>
          <p:cNvPicPr>
            <a:picLocks noChangeAspect="1"/>
          </p:cNvPicPr>
          <p:nvPr/>
        </p:nvPicPr>
        <p:blipFill>
          <a:blip r:embed="rId2"/>
          <a:stretch>
            <a:fillRect/>
          </a:stretch>
        </p:blipFill>
        <p:spPr>
          <a:xfrm>
            <a:off x="142844" y="214290"/>
            <a:ext cx="4672642" cy="371477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2468"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2470" name="Picture 6" descr="Похожее изображение"/>
          <p:cNvPicPr>
            <a:picLocks noChangeAspect="1" noChangeArrowheads="1"/>
          </p:cNvPicPr>
          <p:nvPr/>
        </p:nvPicPr>
        <p:blipFill>
          <a:blip r:embed="rId2" cstate="print"/>
          <a:srcRect/>
          <a:stretch>
            <a:fillRect/>
          </a:stretch>
        </p:blipFill>
        <p:spPr bwMode="auto">
          <a:xfrm>
            <a:off x="4572000" y="188640"/>
            <a:ext cx="3324225" cy="2762251"/>
          </a:xfrm>
          <a:prstGeom prst="rect">
            <a:avLst/>
          </a:prstGeom>
          <a:noFill/>
        </p:spPr>
      </p:pic>
      <p:sp>
        <p:nvSpPr>
          <p:cNvPr id="62472" name="AutoShape 8"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2474" name="AutoShape 10"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2476" name="Picture 12" descr="Картинки по запросу гормоны роста"/>
          <p:cNvPicPr>
            <a:picLocks noChangeAspect="1" noChangeArrowheads="1"/>
          </p:cNvPicPr>
          <p:nvPr/>
        </p:nvPicPr>
        <p:blipFill>
          <a:blip r:embed="rId3" cstate="print"/>
          <a:srcRect/>
          <a:stretch>
            <a:fillRect/>
          </a:stretch>
        </p:blipFill>
        <p:spPr bwMode="auto">
          <a:xfrm>
            <a:off x="6444208" y="3356992"/>
            <a:ext cx="1800200" cy="1800200"/>
          </a:xfrm>
          <a:prstGeom prst="rect">
            <a:avLst/>
          </a:prstGeom>
          <a:noFill/>
        </p:spPr>
      </p:pic>
      <p:pic>
        <p:nvPicPr>
          <p:cNvPr id="62478" name="Picture 14" descr="Картинки по запросу гормоны роста"/>
          <p:cNvPicPr>
            <a:picLocks noChangeAspect="1" noChangeArrowheads="1"/>
          </p:cNvPicPr>
          <p:nvPr/>
        </p:nvPicPr>
        <p:blipFill>
          <a:blip r:embed="rId4" cstate="print"/>
          <a:srcRect/>
          <a:stretch>
            <a:fillRect/>
          </a:stretch>
        </p:blipFill>
        <p:spPr bwMode="auto">
          <a:xfrm>
            <a:off x="0" y="0"/>
            <a:ext cx="4626570" cy="3068960"/>
          </a:xfrm>
          <a:prstGeom prst="rect">
            <a:avLst/>
          </a:prstGeom>
          <a:noFill/>
        </p:spPr>
      </p:pic>
      <p:pic>
        <p:nvPicPr>
          <p:cNvPr id="62480" name="Picture 16" descr="Картинки по запросу гормоны роста"/>
          <p:cNvPicPr>
            <a:picLocks noChangeAspect="1" noChangeArrowheads="1"/>
          </p:cNvPicPr>
          <p:nvPr/>
        </p:nvPicPr>
        <p:blipFill>
          <a:blip r:embed="rId5" cstate="print"/>
          <a:srcRect/>
          <a:stretch>
            <a:fillRect/>
          </a:stretch>
        </p:blipFill>
        <p:spPr bwMode="auto">
          <a:xfrm>
            <a:off x="107504" y="3501008"/>
            <a:ext cx="6667500" cy="28575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8143932" cy="4708981"/>
          </a:xfrm>
          <a:prstGeom prst="rect">
            <a:avLst/>
          </a:prstGeom>
        </p:spPr>
        <p:txBody>
          <a:bodyPr wrap="square">
            <a:spAutoFit/>
          </a:bodyPr>
          <a:lstStyle/>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Основное действие СГ - это стимуляция синтеза белка в организме, за счет чего и осуществляется его ростовое действие</a:t>
            </a:r>
            <a:r>
              <a:rPr lang="ru-RU" sz="1200" dirty="0" smtClean="0">
                <a:solidFill>
                  <a:srgbClr val="000000"/>
                </a:solidFill>
                <a:latin typeface="Times New Roman" pitchFamily="18" charset="0"/>
                <a:ea typeface="Times New Roman" pitchFamily="18" charset="0"/>
                <a:cs typeface="Times New Roman" pitchFamily="18" charset="0"/>
              </a:rPr>
              <a:t>. </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В отличие от половых гормонов, СГ усиливает рост скелета, но не ускоряет скорость окостенения ростовых зон</a:t>
            </a:r>
            <a:r>
              <a:rPr lang="ru-RU" sz="1200" dirty="0" smtClean="0">
                <a:solidFill>
                  <a:srgbClr val="000000"/>
                </a:solidFill>
                <a:latin typeface="Times New Roman" pitchFamily="18" charset="0"/>
                <a:ea typeface="Times New Roman" pitchFamily="18" charset="0"/>
                <a:cs typeface="Times New Roman" pitchFamily="18" charset="0"/>
              </a:rPr>
              <a:t>. </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Рост человека зависит от активности его СГ, которая определяется наследственными факторами. </a:t>
            </a:r>
            <a:r>
              <a:rPr lang="ru-RU" sz="1200" dirty="0" smtClean="0">
                <a:solidFill>
                  <a:srgbClr val="000000"/>
                </a:solidFill>
                <a:latin typeface="Times New Roman" pitchFamily="18" charset="0"/>
                <a:ea typeface="Times New Roman" pitchFamily="18" charset="0"/>
                <a:cs typeface="Times New Roman" pitchFamily="18" charset="0"/>
              </a:rPr>
              <a:t/>
            </a:r>
            <a:br>
              <a:rPr lang="ru-RU" sz="1200" dirty="0" smtClean="0">
                <a:solidFill>
                  <a:srgbClr val="000000"/>
                </a:solidFill>
                <a:latin typeface="Times New Roman" pitchFamily="18" charset="0"/>
                <a:ea typeface="Times New Roman" pitchFamily="18" charset="0"/>
                <a:cs typeface="Times New Roman" pitchFamily="18" charset="0"/>
              </a:rPr>
            </a:br>
            <a:endParaRPr lang="ru-RU" sz="1200" dirty="0" smtClean="0">
              <a:solidFill>
                <a:srgbClr val="000000"/>
              </a:solidFill>
              <a:latin typeface="Times New Roman" pitchFamily="18" charset="0"/>
              <a:ea typeface="Times New Roman" pitchFamily="18" charset="0"/>
              <a:cs typeface="Times New Roman" pitchFamily="18" charset="0"/>
            </a:endParaRP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Как анаболическое средство применяют СГ при тяжелых переломах, обширных ожогах и других заболеваниях, при которых показаны анаболики</a:t>
            </a:r>
            <a:r>
              <a:rPr lang="ru-RU" sz="1200" dirty="0" smtClean="0">
                <a:solidFill>
                  <a:srgbClr val="000000"/>
                </a:solidFill>
                <a:latin typeface="Times New Roman" pitchFamily="18" charset="0"/>
                <a:ea typeface="Times New Roman" pitchFamily="18" charset="0"/>
                <a:cs typeface="Times New Roman" pitchFamily="18" charset="0"/>
              </a:rPr>
              <a:t>. </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На фоне применения СГ наблюдается значительный рост мышечной массы и утолщение кости. </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Усиление белкового синтеза происходит также в сердце, печени, почках, что положительно сказывается на их работе. </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Помимо </a:t>
            </a:r>
            <a:r>
              <a:rPr lang="ru-RU" dirty="0" err="1" smtClean="0">
                <a:solidFill>
                  <a:srgbClr val="000000"/>
                </a:solidFill>
                <a:latin typeface="Times New Roman" pitchFamily="18" charset="0"/>
                <a:ea typeface="Times New Roman" pitchFamily="18" charset="0"/>
                <a:cs typeface="Times New Roman" pitchFamily="18" charset="0"/>
              </a:rPr>
              <a:t>протеинанаболического</a:t>
            </a:r>
            <a:r>
              <a:rPr lang="ru-RU" dirty="0" smtClean="0">
                <a:solidFill>
                  <a:srgbClr val="000000"/>
                </a:solidFill>
                <a:latin typeface="Times New Roman" pitchFamily="18" charset="0"/>
                <a:ea typeface="Times New Roman" pitchFamily="18" charset="0"/>
                <a:cs typeface="Times New Roman" pitchFamily="18" charset="0"/>
              </a:rPr>
              <a:t> действия </a:t>
            </a:r>
            <a:r>
              <a:rPr lang="ru-RU" dirty="0" err="1" smtClean="0">
                <a:solidFill>
                  <a:srgbClr val="000000"/>
                </a:solidFill>
                <a:latin typeface="Times New Roman" pitchFamily="18" charset="0"/>
                <a:ea typeface="Times New Roman" pitchFamily="18" charset="0"/>
                <a:cs typeface="Times New Roman" pitchFamily="18" charset="0"/>
              </a:rPr>
              <a:t>соматотропин</a:t>
            </a:r>
            <a:r>
              <a:rPr lang="ru-RU" dirty="0" smtClean="0">
                <a:solidFill>
                  <a:srgbClr val="000000"/>
                </a:solidFill>
                <a:latin typeface="Times New Roman" pitchFamily="18" charset="0"/>
                <a:ea typeface="Times New Roman" pitchFamily="18" charset="0"/>
                <a:cs typeface="Times New Roman" pitchFamily="18" charset="0"/>
              </a:rPr>
              <a:t> способствует  усилению потребления ионов натрия, магния, калия, серы, фосфора и т.д.</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Введение СГ сопровождается повышением окисления жиров в организме с общим уменьшением содержания жировой ткани и холестерина. </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lnSpcReduction="10000"/>
          </a:bodyPr>
          <a:lstStyle/>
          <a:p>
            <a:pPr marL="228600" lvl="0" indent="-228600"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Основное побочное действие препарата - </a:t>
            </a:r>
            <a:r>
              <a:rPr lang="ru-RU" b="1" dirty="0" err="1" smtClean="0">
                <a:solidFill>
                  <a:srgbClr val="000000"/>
                </a:solidFill>
                <a:latin typeface="Times New Roman" pitchFamily="18" charset="0"/>
                <a:ea typeface="Times New Roman" pitchFamily="18" charset="0"/>
                <a:cs typeface="Times New Roman" pitchFamily="18" charset="0"/>
              </a:rPr>
              <a:t>диабетогенный</a:t>
            </a:r>
            <a:r>
              <a:rPr lang="ru-RU" b="1" dirty="0" smtClean="0">
                <a:solidFill>
                  <a:srgbClr val="000000"/>
                </a:solidFill>
                <a:latin typeface="Times New Roman" pitchFamily="18" charset="0"/>
                <a:ea typeface="Times New Roman" pitchFamily="18" charset="0"/>
                <a:cs typeface="Times New Roman" pitchFamily="18" charset="0"/>
              </a:rPr>
              <a:t> эффект</a:t>
            </a:r>
            <a:r>
              <a:rPr lang="ru-RU" dirty="0" smtClean="0">
                <a:solidFill>
                  <a:srgbClr val="000000"/>
                </a:solidFill>
                <a:latin typeface="Times New Roman" pitchFamily="18" charset="0"/>
                <a:ea typeface="Times New Roman" pitchFamily="18" charset="0"/>
                <a:cs typeface="Times New Roman" pitchFamily="18" charset="0"/>
              </a:rPr>
              <a:t>. Препарат может вызвать развитие сахарного диабета у лиц, имеющих к нему наследственную предрасположенность. Поэтому лечение </a:t>
            </a:r>
            <a:r>
              <a:rPr lang="ru-RU" dirty="0" err="1" smtClean="0">
                <a:solidFill>
                  <a:srgbClr val="000000"/>
                </a:solidFill>
                <a:latin typeface="Times New Roman" pitchFamily="18" charset="0"/>
                <a:ea typeface="Times New Roman" pitchFamily="18" charset="0"/>
                <a:cs typeface="Times New Roman" pitchFamily="18" charset="0"/>
              </a:rPr>
              <a:t>соматотропином</a:t>
            </a:r>
            <a:r>
              <a:rPr lang="ru-RU" dirty="0" smtClean="0">
                <a:solidFill>
                  <a:srgbClr val="000000"/>
                </a:solidFill>
                <a:latin typeface="Times New Roman" pitchFamily="18" charset="0"/>
                <a:ea typeface="Times New Roman" pitchFamily="18" charset="0"/>
                <a:cs typeface="Times New Roman" pitchFamily="18" charset="0"/>
              </a:rPr>
              <a:t> проводится под строгим контролем глюкозы крови. </a:t>
            </a:r>
          </a:p>
          <a:p>
            <a:pPr marL="228600" lvl="0" indent="-228600"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Применение </a:t>
            </a:r>
            <a:r>
              <a:rPr lang="ru-RU" b="1" dirty="0" err="1" smtClean="0">
                <a:solidFill>
                  <a:srgbClr val="000000"/>
                </a:solidFill>
                <a:latin typeface="Times New Roman" pitchFamily="18" charset="0"/>
                <a:ea typeface="Times New Roman" pitchFamily="18" charset="0"/>
                <a:cs typeface="Times New Roman" pitchFamily="18" charset="0"/>
              </a:rPr>
              <a:t>соматотропином</a:t>
            </a:r>
            <a:r>
              <a:rPr lang="ru-RU" b="1" dirty="0" smtClean="0">
                <a:solidFill>
                  <a:srgbClr val="000000"/>
                </a:solidFill>
                <a:latin typeface="Times New Roman" pitchFamily="18" charset="0"/>
                <a:ea typeface="Times New Roman" pitchFamily="18" charset="0"/>
                <a:cs typeface="Times New Roman" pitchFamily="18" charset="0"/>
              </a:rPr>
              <a:t> противопоказано при </a:t>
            </a:r>
            <a:r>
              <a:rPr lang="ru-RU" dirty="0" smtClean="0">
                <a:solidFill>
                  <a:srgbClr val="000000"/>
                </a:solidFill>
                <a:latin typeface="Times New Roman" pitchFamily="18" charset="0"/>
                <a:ea typeface="Times New Roman" pitchFamily="18" charset="0"/>
                <a:cs typeface="Times New Roman" pitchFamily="18" charset="0"/>
              </a:rPr>
              <a:t>злокачественных опухолях, сахарном диабете и наследственной предрасположенности к нему. Помимо введения </a:t>
            </a:r>
            <a:r>
              <a:rPr lang="ru-RU" dirty="0" err="1" smtClean="0">
                <a:solidFill>
                  <a:srgbClr val="000000"/>
                </a:solidFill>
                <a:latin typeface="Times New Roman" pitchFamily="18" charset="0"/>
                <a:ea typeface="Times New Roman" pitchFamily="18" charset="0"/>
                <a:cs typeface="Times New Roman" pitchFamily="18" charset="0"/>
              </a:rPr>
              <a:t>соматотропина</a:t>
            </a:r>
            <a:r>
              <a:rPr lang="ru-RU" dirty="0" smtClean="0">
                <a:solidFill>
                  <a:srgbClr val="000000"/>
                </a:solidFill>
                <a:latin typeface="Times New Roman" pitchFamily="18" charset="0"/>
                <a:ea typeface="Times New Roman" pitchFamily="18" charset="0"/>
                <a:cs typeface="Times New Roman" pitchFamily="18" charset="0"/>
              </a:rPr>
              <a:t> из вне в медицинской практике применяются самые различные по своей структуре препараты, способствующие усилению синтеза организмом своего собственного СГ</a:t>
            </a:r>
            <a:endParaRPr lang="ru-RU" dirty="0" smtClean="0">
              <a:solidFill>
                <a:prstClr val="black"/>
              </a:solidFill>
              <a:latin typeface="Times New Roman" pitchFamily="18" charset="0"/>
              <a:cs typeface="Times New Roman" pitchFamily="18" charset="0"/>
            </a:endParaRP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sz="half" idx="1"/>
          </p:nvPr>
        </p:nvGraphicFramePr>
        <p:xfrm>
          <a:off x="500063" y="1600200"/>
          <a:ext cx="8186738" cy="5120640"/>
        </p:xfrm>
        <a:graphic>
          <a:graphicData uri="http://schemas.openxmlformats.org/drawingml/2006/table">
            <a:tbl>
              <a:tblPr firstRow="1" bandRow="1">
                <a:tableStyleId>{5C22544A-7EE6-4342-B048-85BDC9FD1C3A}</a:tableStyleId>
              </a:tblPr>
              <a:tblGrid>
                <a:gridCol w="3000367"/>
                <a:gridCol w="5186371"/>
              </a:tblGrid>
              <a:tr h="370840">
                <a:tc>
                  <a:txBody>
                    <a:bodyPr/>
                    <a:lstStyle/>
                    <a:p>
                      <a:r>
                        <a:rPr lang="ru-RU" dirty="0" smtClean="0"/>
                        <a:t>Онемение и боль в суставах ног и рук, часто называемый - туннельный синдром. Это может провоцироваться в результате резкого увеличения в объемах сухожилий и связок (в основном за счет воды), которые начинают давить на нервы, идущие к разным конечностям. </a:t>
                      </a:r>
                    </a:p>
                  </a:txBody>
                  <a:tcPr/>
                </a:tc>
                <a:tc>
                  <a:txBody>
                    <a:bodyPr/>
                    <a:lstStyle/>
                    <a:p>
                      <a:endParaRPr lang="ru-RU" dirty="0"/>
                    </a:p>
                  </a:txBody>
                  <a:tcPr/>
                </a:tc>
              </a:tr>
              <a:tr h="370840">
                <a:tc gridSpan="2">
                  <a:txBody>
                    <a:bodyPr/>
                    <a:lstStyle/>
                    <a:p>
                      <a:r>
                        <a:rPr lang="ru-RU" dirty="0" smtClean="0"/>
                        <a:t>Отечность. Повышение артериального давления. Рост внутренних органов. Повышение уровня глюкозы крови и угнетение функции поджелудочной железы. </a:t>
                      </a:r>
                    </a:p>
                    <a:p>
                      <a:endParaRPr lang="ru-RU" dirty="0"/>
                    </a:p>
                  </a:txBody>
                  <a:tcPr/>
                </a:tc>
                <a:tc hMerge="1">
                  <a:txBody>
                    <a:bodyPr/>
                    <a:lstStyle/>
                    <a:p>
                      <a:endParaRPr lang="ru-RU" dirty="0"/>
                    </a:p>
                  </a:txBody>
                  <a:tcPr/>
                </a:tc>
              </a:tr>
            </a:tbl>
          </a:graphicData>
        </a:graphic>
      </p:graphicFrame>
      <p:sp>
        <p:nvSpPr>
          <p:cNvPr id="2" name="Заголовок 1"/>
          <p:cNvSpPr>
            <a:spLocks noGrp="1"/>
          </p:cNvSpPr>
          <p:nvPr>
            <p:ph type="title"/>
          </p:nvPr>
        </p:nvSpPr>
        <p:spPr/>
        <p:txBody>
          <a:bodyPr>
            <a:normAutofit fontScale="90000"/>
          </a:bodyPr>
          <a:lstStyle/>
          <a:p>
            <a:r>
              <a:rPr lang="ru-RU" dirty="0" smtClean="0"/>
              <a:t>Побочные эффекты </a:t>
            </a:r>
            <a:r>
              <a:rPr lang="en-US" dirty="0" smtClean="0"/>
              <a:t> </a:t>
            </a:r>
            <a:r>
              <a:rPr lang="ru-RU" dirty="0" smtClean="0"/>
              <a:t>применения Гормона роста</a:t>
            </a:r>
            <a:endParaRPr lang="ru-RU" dirty="0"/>
          </a:p>
        </p:txBody>
      </p:sp>
      <p:pic>
        <p:nvPicPr>
          <p:cNvPr id="8" name="Рисунок 7" descr="10.jpg"/>
          <p:cNvPicPr>
            <a:picLocks noChangeAspect="1"/>
          </p:cNvPicPr>
          <p:nvPr/>
        </p:nvPicPr>
        <p:blipFill>
          <a:blip r:embed="rId2"/>
          <a:stretch>
            <a:fillRect/>
          </a:stretch>
        </p:blipFill>
        <p:spPr>
          <a:xfrm>
            <a:off x="3500430" y="1643050"/>
            <a:ext cx="5119700" cy="307182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dirty="0" smtClean="0">
                <a:solidFill>
                  <a:srgbClr val="000000"/>
                </a:solidFill>
                <a:latin typeface="Times New Roman" pitchFamily="18" charset="0"/>
                <a:ea typeface="Times New Roman" pitchFamily="18" charset="0"/>
                <a:cs typeface="Times New Roman" pitchFamily="18" charset="0"/>
              </a:rPr>
              <a:t>существует два гормона - фолликулостимулирующий (ФСГ) и </a:t>
            </a:r>
            <a:r>
              <a:rPr lang="ru-RU" dirty="0" err="1" smtClean="0">
                <a:solidFill>
                  <a:srgbClr val="000000"/>
                </a:solidFill>
                <a:latin typeface="Times New Roman" pitchFamily="18" charset="0"/>
                <a:ea typeface="Times New Roman" pitchFamily="18" charset="0"/>
                <a:cs typeface="Times New Roman" pitchFamily="18" charset="0"/>
              </a:rPr>
              <a:t>лютеинизирующий</a:t>
            </a:r>
            <a:r>
              <a:rPr lang="ru-RU" dirty="0" smtClean="0">
                <a:solidFill>
                  <a:srgbClr val="000000"/>
                </a:solidFill>
                <a:latin typeface="Times New Roman" pitchFamily="18" charset="0"/>
                <a:ea typeface="Times New Roman" pitchFamily="18" charset="0"/>
                <a:cs typeface="Times New Roman" pitchFamily="18" charset="0"/>
              </a:rPr>
              <a:t> (ЛГ) - которые лекарственных препаратах объединяются под общим названием "Гонадотропины". </a:t>
            </a:r>
          </a:p>
          <a:p>
            <a:r>
              <a:rPr lang="ru-RU" dirty="0" smtClean="0">
                <a:solidFill>
                  <a:srgbClr val="000000"/>
                </a:solidFill>
                <a:latin typeface="Times New Roman" pitchFamily="18" charset="0"/>
                <a:ea typeface="Times New Roman" pitchFamily="18" charset="0"/>
                <a:cs typeface="Times New Roman" pitchFamily="18" charset="0"/>
              </a:rPr>
              <a:t>От Г зависит развитие и функционирование половых желез. Под влиянием Г происходит размножение и созревание половых клеток, а у женщин также и молочных желез. При введении в организм Г из вне улучшается морфологическое и функциональное состояние половых желез, повышается половая активность. </a:t>
            </a:r>
          </a:p>
          <a:p>
            <a:r>
              <a:rPr lang="ru-RU" dirty="0" smtClean="0">
                <a:solidFill>
                  <a:srgbClr val="000000"/>
                </a:solidFill>
                <a:latin typeface="Times New Roman" pitchFamily="18" charset="0"/>
                <a:ea typeface="Times New Roman" pitchFamily="18" charset="0"/>
                <a:cs typeface="Times New Roman" pitchFamily="18" charset="0"/>
              </a:rPr>
              <a:t>В медицине Г используется для лечения крипторхизма (нарушение развития яичек у мужчин), </a:t>
            </a:r>
            <a:r>
              <a:rPr lang="ru-RU" dirty="0" err="1" smtClean="0">
                <a:solidFill>
                  <a:srgbClr val="000000"/>
                </a:solidFill>
                <a:latin typeface="Times New Roman" pitchFamily="18" charset="0"/>
                <a:ea typeface="Times New Roman" pitchFamily="18" charset="0"/>
                <a:cs typeface="Times New Roman" pitchFamily="18" charset="0"/>
              </a:rPr>
              <a:t>ановуляций</a:t>
            </a:r>
            <a:r>
              <a:rPr lang="ru-RU" dirty="0" smtClean="0">
                <a:solidFill>
                  <a:srgbClr val="000000"/>
                </a:solidFill>
                <a:latin typeface="Times New Roman" pitchFamily="18" charset="0"/>
                <a:ea typeface="Times New Roman" pitchFamily="18" charset="0"/>
                <a:cs typeface="Times New Roman" pitchFamily="18" charset="0"/>
              </a:rPr>
              <a:t>               (нарушение созревания яйцеклетки  у женщин) и бесплодия  у мужчин. Высокий результат дает применение Г при лечении импотенции</a:t>
            </a:r>
            <a:endParaRPr lang="ru-RU" dirty="0"/>
          </a:p>
        </p:txBody>
      </p:sp>
      <p:sp>
        <p:nvSpPr>
          <p:cNvPr id="2" name="Заголовок 1"/>
          <p:cNvSpPr>
            <a:spLocks noGrp="1"/>
          </p:cNvSpPr>
          <p:nvPr>
            <p:ph type="title"/>
          </p:nvPr>
        </p:nvSpPr>
        <p:spPr/>
        <p:txBody>
          <a:bodyPr/>
          <a:lstStyle/>
          <a:p>
            <a:r>
              <a:rPr lang="ru-RU" dirty="0" smtClean="0"/>
              <a:t>Гонадотропины</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a:bodyPr>
          <a:lstStyle/>
          <a:p>
            <a:r>
              <a:rPr lang="ru-RU" b="1" dirty="0" smtClean="0">
                <a:solidFill>
                  <a:srgbClr val="000000"/>
                </a:solidFill>
                <a:latin typeface="Times New Roman" pitchFamily="18" charset="0"/>
                <a:ea typeface="Times New Roman" pitchFamily="18" charset="0"/>
                <a:cs typeface="Times New Roman" pitchFamily="18" charset="0"/>
              </a:rPr>
              <a:t>Анаболическое действие Г связано с его влиянием на половые железы, которые осуществляют синтез андрогенов. Многие авторы рекомендуют ГГ для увеличения мышечной массы и повышения работоспособности в спорте у мужчин, так как ГГ не является допингом.</a:t>
            </a:r>
            <a:r>
              <a:rPr lang="ru-RU" dirty="0" smtClean="0">
                <a:solidFill>
                  <a:srgbClr val="000000"/>
                </a:solidFill>
                <a:latin typeface="Times New Roman" pitchFamily="18" charset="0"/>
                <a:ea typeface="Times New Roman" pitchFamily="18" charset="0"/>
                <a:cs typeface="Times New Roman" pitchFamily="18" charset="0"/>
              </a:rPr>
              <a:t> </a:t>
            </a:r>
          </a:p>
          <a:p>
            <a:r>
              <a:rPr lang="ru-RU" dirty="0" smtClean="0">
                <a:solidFill>
                  <a:srgbClr val="000000"/>
                </a:solidFill>
                <a:latin typeface="Times New Roman" pitchFamily="18" charset="0"/>
                <a:ea typeface="Times New Roman" pitchFamily="18" charset="0"/>
                <a:cs typeface="Times New Roman" pitchFamily="18" charset="0"/>
              </a:rPr>
              <a:t>Г противопоказан при воспалительных заболеваниях половой сферы и злокачественных опухолях. </a:t>
            </a:r>
          </a:p>
          <a:p>
            <a:r>
              <a:rPr lang="ru-RU" dirty="0" smtClean="0">
                <a:solidFill>
                  <a:srgbClr val="000000"/>
                </a:solidFill>
                <a:latin typeface="Times New Roman" pitchFamily="18" charset="0"/>
                <a:ea typeface="Times New Roman" pitchFamily="18" charset="0"/>
                <a:cs typeface="Times New Roman" pitchFamily="18" charset="0"/>
              </a:rPr>
              <a:t>Его побочные эффекты связаны с резким усилением деятельности половых желез, что может выражаться в резком усилении полового влечения, усилении роста бороды и усов, растительности на теле, появлении угревой сыпи. </a:t>
            </a: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a:xfrm flipV="1">
            <a:off x="457200" y="214290"/>
            <a:ext cx="8229600" cy="60348"/>
          </a:xfrm>
        </p:spPr>
        <p:txBody>
          <a:bodyPr>
            <a:normAutofit fontScale="90000"/>
          </a:bodyPr>
          <a:lstStyle/>
          <a:p>
            <a:endParaRPr lang="ru-RU" dirty="0"/>
          </a:p>
        </p:txBody>
      </p:sp>
      <p:pic>
        <p:nvPicPr>
          <p:cNvPr id="20482" name="Picture 2" descr="https://cf.ppt-online.org/files/slide/7/76QScOGy9pIWDZE4dbxorsFwKlYnUMNAXg2LVH/slide-0.jpg"/>
          <p:cNvPicPr>
            <a:picLocks noChangeAspect="1" noChangeArrowheads="1"/>
          </p:cNvPicPr>
          <p:nvPr/>
        </p:nvPicPr>
        <p:blipFill>
          <a:blip r:embed="rId2"/>
          <a:srcRect/>
          <a:stretch>
            <a:fillRect/>
          </a:stretch>
        </p:blipFill>
        <p:spPr bwMode="auto">
          <a:xfrm>
            <a:off x="857224" y="714356"/>
            <a:ext cx="8143932" cy="609999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1.jpg"/>
          <p:cNvPicPr>
            <a:picLocks noChangeAspect="1"/>
          </p:cNvPicPr>
          <p:nvPr/>
        </p:nvPicPr>
        <p:blipFill>
          <a:blip r:embed="rId2"/>
          <a:stretch>
            <a:fillRect/>
          </a:stretch>
        </p:blipFill>
        <p:spPr>
          <a:xfrm>
            <a:off x="357158" y="271985"/>
            <a:ext cx="8286808" cy="620701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lide-3.jpg"/>
          <p:cNvPicPr>
            <a:picLocks noChangeAspect="1"/>
          </p:cNvPicPr>
          <p:nvPr/>
        </p:nvPicPr>
        <p:blipFill>
          <a:blip r:embed="rId2"/>
          <a:stretch>
            <a:fillRect/>
          </a:stretch>
        </p:blipFill>
        <p:spPr>
          <a:xfrm>
            <a:off x="0" y="4465"/>
            <a:ext cx="8929718" cy="668856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4.jpg"/>
          <p:cNvPicPr>
            <a:picLocks noChangeAspect="1"/>
          </p:cNvPicPr>
          <p:nvPr/>
        </p:nvPicPr>
        <p:blipFill>
          <a:blip r:embed="rId2"/>
          <a:stretch>
            <a:fillRect/>
          </a:stretch>
        </p:blipFill>
        <p:spPr>
          <a:xfrm>
            <a:off x="357157" y="-16558"/>
            <a:ext cx="8605811" cy="64459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b="1" dirty="0" smtClean="0"/>
              <a:t>Производные аминокислот.</a:t>
            </a:r>
            <a:r>
              <a:rPr lang="ru-RU" dirty="0" smtClean="0"/>
              <a:t> Эти гормоны образуются в результате модификации структуры аминокислотных молекул, в частности, тирозина. Примером может служить адреналин.</a:t>
            </a:r>
          </a:p>
          <a:p>
            <a:r>
              <a:rPr lang="ru-RU" b="1" dirty="0" err="1" smtClean="0"/>
              <a:t>Стероидные</a:t>
            </a:r>
            <a:r>
              <a:rPr lang="ru-RU" b="1" dirty="0" smtClean="0"/>
              <a:t>.</a:t>
            </a:r>
            <a:r>
              <a:rPr lang="ru-RU" dirty="0" smtClean="0"/>
              <a:t>  Простагландины, кортикостероиды и половые гормоны. С химической точки зрения относятся к липидам, синтезируются в результате сложных преобразований молекулы холестерина.</a:t>
            </a:r>
          </a:p>
          <a:p>
            <a:r>
              <a:rPr lang="ru-RU" b="1" dirty="0" smtClean="0"/>
              <a:t>Пептидные.</a:t>
            </a:r>
            <a:r>
              <a:rPr lang="ru-RU" dirty="0" smtClean="0"/>
              <a:t> В человеческом организме эта группа гормонов представлена наиболее широко. Пептиды – это короткие цепочки белковых молекул, состоящие из аминокислот; примером пептидного гормона является инсулин.</a:t>
            </a:r>
          </a:p>
          <a:p>
            <a:endParaRPr lang="ru-RU" dirty="0"/>
          </a:p>
        </p:txBody>
      </p:sp>
      <p:sp>
        <p:nvSpPr>
          <p:cNvPr id="2" name="Заголовок 1"/>
          <p:cNvSpPr>
            <a:spLocks noGrp="1"/>
          </p:cNvSpPr>
          <p:nvPr>
            <p:ph type="title"/>
          </p:nvPr>
        </p:nvSpPr>
        <p:spPr/>
        <p:txBody>
          <a:bodyPr>
            <a:normAutofit fontScale="90000"/>
          </a:bodyPr>
          <a:lstStyle/>
          <a:p>
            <a:r>
              <a:rPr lang="ru-RU" dirty="0" smtClean="0"/>
              <a:t>Виды гормонов по химической структуре</a:t>
            </a:r>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5.jpg"/>
          <p:cNvPicPr>
            <a:picLocks noChangeAspect="1"/>
          </p:cNvPicPr>
          <p:nvPr/>
        </p:nvPicPr>
        <p:blipFill>
          <a:blip r:embed="rId2"/>
          <a:stretch>
            <a:fillRect/>
          </a:stretch>
        </p:blipFill>
        <p:spPr>
          <a:xfrm>
            <a:off x="0" y="4465"/>
            <a:ext cx="8858280" cy="663505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6.jpg"/>
          <p:cNvPicPr>
            <a:picLocks noChangeAspect="1"/>
          </p:cNvPicPr>
          <p:nvPr/>
        </p:nvPicPr>
        <p:blipFill>
          <a:blip r:embed="rId2"/>
          <a:stretch>
            <a:fillRect/>
          </a:stretch>
        </p:blipFill>
        <p:spPr>
          <a:xfrm>
            <a:off x="1450848" y="1091184"/>
            <a:ext cx="6242304" cy="467563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7.jpg"/>
          <p:cNvPicPr>
            <a:picLocks noChangeAspect="1"/>
          </p:cNvPicPr>
          <p:nvPr/>
        </p:nvPicPr>
        <p:blipFill>
          <a:blip r:embed="rId2"/>
          <a:stretch>
            <a:fillRect/>
          </a:stretch>
        </p:blipFill>
        <p:spPr>
          <a:xfrm>
            <a:off x="428596" y="325493"/>
            <a:ext cx="7264556" cy="544132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8.jpg"/>
          <p:cNvPicPr>
            <a:picLocks noChangeAspect="1"/>
          </p:cNvPicPr>
          <p:nvPr/>
        </p:nvPicPr>
        <p:blipFill>
          <a:blip r:embed="rId2"/>
          <a:stretch>
            <a:fillRect/>
          </a:stretch>
        </p:blipFill>
        <p:spPr>
          <a:xfrm>
            <a:off x="0" y="4465"/>
            <a:ext cx="8715404" cy="652804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9.jpg"/>
          <p:cNvPicPr>
            <a:picLocks noChangeAspect="1"/>
          </p:cNvPicPr>
          <p:nvPr/>
        </p:nvPicPr>
        <p:blipFill>
          <a:blip r:embed="rId2"/>
          <a:stretch>
            <a:fillRect/>
          </a:stretch>
        </p:blipFill>
        <p:spPr>
          <a:xfrm>
            <a:off x="142844" y="111457"/>
            <a:ext cx="8572560" cy="6421049"/>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10.jpg"/>
          <p:cNvPicPr>
            <a:picLocks noChangeAspect="1"/>
          </p:cNvPicPr>
          <p:nvPr/>
        </p:nvPicPr>
        <p:blipFill>
          <a:blip r:embed="rId2"/>
          <a:stretch>
            <a:fillRect/>
          </a:stretch>
        </p:blipFill>
        <p:spPr>
          <a:xfrm>
            <a:off x="214282" y="164967"/>
            <a:ext cx="8215370" cy="615350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
        <p:nvSpPr>
          <p:cNvPr id="3" name="Подзаголовок 2"/>
          <p:cNvSpPr>
            <a:spLocks noGrp="1"/>
          </p:cNvSpPr>
          <p:nvPr>
            <p:ph type="subTitle" idx="1"/>
          </p:nvPr>
        </p:nvSpPr>
        <p:spPr>
          <a:xfrm>
            <a:off x="2285984" y="3929066"/>
            <a:ext cx="6400800" cy="1752600"/>
          </a:xfrm>
        </p:spPr>
        <p:txBody>
          <a:bodyPr>
            <a:normAutofit/>
          </a:bodyPr>
          <a:lstStyle/>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214290"/>
            <a:ext cx="5472122" cy="1214446"/>
          </a:xfrm>
        </p:spPr>
        <p:txBody>
          <a:bodyPr>
            <a:normAutofit fontScale="90000"/>
          </a:bodyPr>
          <a:lstStyle/>
          <a:p>
            <a:r>
              <a:rPr lang="en-US" altLang="ru-RU" sz="3600" dirty="0" err="1" smtClean="0"/>
              <a:t>Иерархическая</a:t>
            </a:r>
            <a:r>
              <a:rPr lang="en-US" altLang="ru-RU" sz="3600" dirty="0" smtClean="0"/>
              <a:t> </a:t>
            </a:r>
            <a:r>
              <a:rPr lang="en-US" altLang="ru-RU" sz="3600" dirty="0" err="1" smtClean="0"/>
              <a:t>система</a:t>
            </a:r>
            <a:r>
              <a:rPr lang="en-US" altLang="ru-RU" sz="3600" dirty="0" smtClean="0"/>
              <a:t> </a:t>
            </a:r>
            <a:r>
              <a:rPr lang="en-US" altLang="ru-RU" sz="3600" dirty="0" err="1" smtClean="0"/>
              <a:t>гормональной</a:t>
            </a:r>
            <a:r>
              <a:rPr lang="en-US" altLang="ru-RU" sz="3600" dirty="0" smtClean="0"/>
              <a:t> </a:t>
            </a:r>
            <a:r>
              <a:rPr lang="en-US" altLang="ru-RU" sz="3600" dirty="0" err="1" smtClean="0"/>
              <a:t>регуляции</a:t>
            </a:r>
            <a:r>
              <a:rPr lang="ru-RU" altLang="ru-RU" dirty="0" smtClean="0"/>
              <a:t/>
            </a:r>
            <a:br>
              <a:rPr lang="ru-RU" altLang="ru-RU" dirty="0" smtClean="0"/>
            </a:br>
            <a:endParaRPr lang="ru-RU" dirty="0"/>
          </a:p>
        </p:txBody>
      </p:sp>
      <p:sp>
        <p:nvSpPr>
          <p:cNvPr id="8" name="Текст 7"/>
          <p:cNvSpPr>
            <a:spLocks noGrp="1"/>
          </p:cNvSpPr>
          <p:nvPr>
            <p:ph type="body" idx="1"/>
          </p:nvPr>
        </p:nvSpPr>
        <p:spPr>
          <a:xfrm flipH="1">
            <a:off x="4497387" y="1535113"/>
            <a:ext cx="45719" cy="45719"/>
          </a:xfrm>
        </p:spPr>
        <p:txBody>
          <a:bodyPr>
            <a:normAutofit fontScale="25000" lnSpcReduction="20000"/>
          </a:bodyPr>
          <a:lstStyle/>
          <a:p>
            <a:endParaRPr lang="ru-RU" dirty="0"/>
          </a:p>
        </p:txBody>
      </p:sp>
      <p:sp>
        <p:nvSpPr>
          <p:cNvPr id="9" name="Текст 8"/>
          <p:cNvSpPr>
            <a:spLocks noGrp="1"/>
          </p:cNvSpPr>
          <p:nvPr>
            <p:ph type="body" sz="half" idx="3"/>
          </p:nvPr>
        </p:nvSpPr>
        <p:spPr>
          <a:xfrm flipV="1">
            <a:off x="8572528" y="1489394"/>
            <a:ext cx="114272" cy="45719"/>
          </a:xfrm>
        </p:spPr>
        <p:txBody>
          <a:bodyPr>
            <a:normAutofit fontScale="25000" lnSpcReduction="20000"/>
          </a:bodyPr>
          <a:lstStyle/>
          <a:p>
            <a:endParaRPr lang="ru-RU" dirty="0"/>
          </a:p>
        </p:txBody>
      </p:sp>
      <p:pic>
        <p:nvPicPr>
          <p:cNvPr id="12" name="Picture 4" descr="361"/>
          <p:cNvPicPr>
            <a:picLocks noGrp="1" noChangeAspect="1" noChangeArrowheads="1"/>
          </p:cNvPicPr>
          <p:nvPr>
            <p:ph sz="quarter" idx="2"/>
          </p:nvPr>
        </p:nvPicPr>
        <p:blipFill>
          <a:blip r:embed="rId2">
            <a:lum bright="-18000" contrast="30000"/>
            <a:extLst>
              <a:ext uri="{28A0092B-C50C-407E-A947-70E740481C1C}">
                <a14:useLocalDpi xmlns:a14="http://schemas.microsoft.com/office/drawing/2010/main" val="0"/>
              </a:ext>
            </a:extLst>
          </a:blip>
          <a:srcRect l="50417" t="28925" r="444" b="3825"/>
          <a:stretch>
            <a:fillRect/>
          </a:stretch>
        </p:blipFill>
        <p:spPr bwMode="auto">
          <a:xfrm>
            <a:off x="500034" y="23851"/>
            <a:ext cx="2923874" cy="61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одержимое 9"/>
          <p:cNvSpPr>
            <a:spLocks noGrp="1"/>
          </p:cNvSpPr>
          <p:nvPr>
            <p:ph sz="quarter" idx="4"/>
          </p:nvPr>
        </p:nvSpPr>
        <p:spPr>
          <a:xfrm>
            <a:off x="3571868" y="1142984"/>
            <a:ext cx="5286411" cy="5357850"/>
          </a:xfrm>
        </p:spPr>
        <p:txBody>
          <a:bodyPr>
            <a:normAutofit/>
          </a:bodyPr>
          <a:lstStyle/>
          <a:p>
            <a:pPr>
              <a:lnSpc>
                <a:spcPct val="80000"/>
              </a:lnSpc>
            </a:pPr>
            <a:r>
              <a:rPr lang="ru-RU" altLang="ru-RU" sz="1800" b="1" dirty="0" smtClean="0">
                <a:latin typeface="Albertus" pitchFamily="34" charset="0"/>
              </a:rPr>
              <a:t>ГИПОФИЗ И ГИПОТАЛАМУС, контролируются ЦНС. </a:t>
            </a:r>
          </a:p>
          <a:p>
            <a:pPr>
              <a:lnSpc>
                <a:spcPct val="80000"/>
              </a:lnSpc>
              <a:buNone/>
            </a:pPr>
            <a:endParaRPr lang="en-US" altLang="ru-RU" sz="1800" b="1" dirty="0" smtClean="0">
              <a:latin typeface="Albertus" pitchFamily="34" charset="0"/>
            </a:endParaRPr>
          </a:p>
          <a:p>
            <a:pPr lvl="1">
              <a:lnSpc>
                <a:spcPct val="80000"/>
              </a:lnSpc>
            </a:pPr>
            <a:r>
              <a:rPr lang="ru-RU" altLang="ru-RU" sz="1800" b="1" dirty="0" smtClean="0">
                <a:latin typeface="Albertus" pitchFamily="34" charset="0"/>
              </a:rPr>
              <a:t>На стимулирующее или тормозящее воздействие нейроны гипоталамуса отвечают выбросом </a:t>
            </a:r>
            <a:r>
              <a:rPr lang="ru-RU" altLang="ru-RU" sz="1800" b="1" dirty="0" err="1" smtClean="0">
                <a:latin typeface="Albertus" pitchFamily="34" charset="0"/>
              </a:rPr>
              <a:t>либеринов</a:t>
            </a:r>
            <a:r>
              <a:rPr lang="ru-RU" altLang="ru-RU" sz="1800" b="1" dirty="0" smtClean="0">
                <a:latin typeface="Albertus" pitchFamily="34" charset="0"/>
              </a:rPr>
              <a:t> или  </a:t>
            </a:r>
            <a:r>
              <a:rPr lang="ru-RU" altLang="ru-RU" sz="1800" b="1" dirty="0" err="1" smtClean="0">
                <a:latin typeface="Albertus" pitchFamily="34" charset="0"/>
              </a:rPr>
              <a:t>статинов</a:t>
            </a:r>
            <a:endParaRPr lang="en-US" altLang="ru-RU" sz="1800" b="1" dirty="0" smtClean="0">
              <a:latin typeface="Albertus" pitchFamily="34" charset="0"/>
            </a:endParaRPr>
          </a:p>
          <a:p>
            <a:pPr lvl="1">
              <a:lnSpc>
                <a:spcPct val="80000"/>
              </a:lnSpc>
            </a:pPr>
            <a:r>
              <a:rPr lang="ru-RU" altLang="ru-RU" sz="1800" b="1" dirty="0" smtClean="0">
                <a:latin typeface="Albertus" pitchFamily="34" charset="0"/>
              </a:rPr>
              <a:t>Эти </a:t>
            </a:r>
            <a:r>
              <a:rPr lang="ru-RU" altLang="ru-RU" sz="1800" b="1" dirty="0" err="1" smtClean="0">
                <a:latin typeface="Albertus" pitchFamily="34" charset="0"/>
              </a:rPr>
              <a:t>нейрогормоны</a:t>
            </a:r>
            <a:r>
              <a:rPr lang="ru-RU" altLang="ru-RU" sz="1800" b="1" dirty="0" smtClean="0">
                <a:latin typeface="Albertus" pitchFamily="34" charset="0"/>
              </a:rPr>
              <a:t> достигают </a:t>
            </a:r>
            <a:r>
              <a:rPr lang="ru-RU" altLang="ru-RU" sz="1800" b="1" dirty="0" err="1" smtClean="0">
                <a:latin typeface="Albertus" pitchFamily="34" charset="0"/>
              </a:rPr>
              <a:t>аденогипофиза</a:t>
            </a:r>
            <a:r>
              <a:rPr lang="ru-RU" altLang="ru-RU" sz="1800" b="1" dirty="0" smtClean="0">
                <a:latin typeface="Albertus" pitchFamily="34" charset="0"/>
              </a:rPr>
              <a:t>, где стимулируют (</a:t>
            </a:r>
            <a:r>
              <a:rPr lang="ru-RU" altLang="ru-RU" sz="1800" b="1" dirty="0" err="1" smtClean="0">
                <a:latin typeface="Albertus" pitchFamily="34" charset="0"/>
              </a:rPr>
              <a:t>либерины</a:t>
            </a:r>
            <a:r>
              <a:rPr lang="ru-RU" altLang="ru-RU" sz="1800" b="1" dirty="0" smtClean="0">
                <a:latin typeface="Albertus" pitchFamily="34" charset="0"/>
              </a:rPr>
              <a:t>) или ингибируют (</a:t>
            </a:r>
            <a:r>
              <a:rPr lang="ru-RU" altLang="ru-RU" sz="1800" b="1" dirty="0" err="1" smtClean="0">
                <a:latin typeface="Albertus" pitchFamily="34" charset="0"/>
              </a:rPr>
              <a:t>статины</a:t>
            </a:r>
            <a:r>
              <a:rPr lang="ru-RU" altLang="ru-RU" sz="1800" b="1" dirty="0" smtClean="0">
                <a:latin typeface="Albertus" pitchFamily="34" charset="0"/>
              </a:rPr>
              <a:t>) биосинтез и секрецию </a:t>
            </a:r>
            <a:r>
              <a:rPr lang="ru-RU" altLang="ru-RU" sz="1800" b="1" dirty="0" err="1" smtClean="0">
                <a:latin typeface="Albertus" pitchFamily="34" charset="0"/>
              </a:rPr>
              <a:t>тропинов</a:t>
            </a:r>
            <a:r>
              <a:rPr lang="ru-RU" altLang="ru-RU" sz="1800" b="1" dirty="0" smtClean="0">
                <a:latin typeface="Albertus" pitchFamily="34" charset="0"/>
              </a:rPr>
              <a:t>. </a:t>
            </a:r>
            <a:endParaRPr lang="en-US" altLang="ru-RU" sz="1800" b="1" dirty="0" smtClean="0">
              <a:latin typeface="Albertus" pitchFamily="34" charset="0"/>
            </a:endParaRPr>
          </a:p>
          <a:p>
            <a:pPr lvl="1">
              <a:lnSpc>
                <a:spcPct val="80000"/>
              </a:lnSpc>
            </a:pPr>
            <a:r>
              <a:rPr lang="ru-RU" altLang="ru-RU" sz="1800" b="1" dirty="0" smtClean="0">
                <a:latin typeface="Albertus" pitchFamily="34" charset="0"/>
              </a:rPr>
              <a:t>Гонадотропины, например, симулируют биосинтез </a:t>
            </a:r>
            <a:r>
              <a:rPr lang="ru-RU" altLang="ru-RU" sz="1800" b="1" dirty="0" err="1" smtClean="0">
                <a:latin typeface="Albertus" pitchFamily="34" charset="0"/>
              </a:rPr>
              <a:t>стероидных</a:t>
            </a:r>
            <a:r>
              <a:rPr lang="ru-RU" altLang="ru-RU" sz="1800" b="1" dirty="0" smtClean="0">
                <a:latin typeface="Albertus" pitchFamily="34" charset="0"/>
              </a:rPr>
              <a:t> гормонов в половых железах.</a:t>
            </a:r>
            <a:endParaRPr lang="en-US" altLang="ru-RU" sz="1800" b="1" dirty="0" smtClean="0">
              <a:latin typeface="Albertus" pitchFamily="34" charset="0"/>
            </a:endParaRPr>
          </a:p>
          <a:p>
            <a:pPr lvl="1">
              <a:lnSpc>
                <a:spcPct val="80000"/>
              </a:lnSpc>
            </a:pPr>
            <a:r>
              <a:rPr lang="ru-RU" altLang="ru-RU" sz="1800" b="1" dirty="0" err="1" smtClean="0">
                <a:latin typeface="Albertus" pitchFamily="34" charset="0"/>
              </a:rPr>
              <a:t>Стероидные</a:t>
            </a:r>
            <a:r>
              <a:rPr lang="ru-RU" altLang="ru-RU" sz="1800" b="1" dirty="0" smtClean="0">
                <a:latin typeface="Albertus" pitchFamily="34" charset="0"/>
              </a:rPr>
              <a:t> гормоны действуют только на клетки-мишени, а по механизму обратной связи, подавляют синтез или секрецию других гормонов регуляторного каскада.</a:t>
            </a:r>
            <a:endParaRPr lang="en-US" altLang="ru-RU" sz="1800" b="1" dirty="0" smtClean="0">
              <a:latin typeface="Albertus" pitchFamily="34"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500042"/>
            <a:ext cx="8329642" cy="5578687"/>
          </a:xfrm>
        </p:spPr>
        <p:txBody>
          <a:bodyPr/>
          <a:lstStyle/>
          <a:p>
            <a:pPr>
              <a:buNone/>
            </a:pPr>
            <a:r>
              <a:rPr lang="ru-RU" dirty="0" smtClean="0"/>
              <a:t>			            </a:t>
            </a:r>
          </a:p>
          <a:p>
            <a:pPr>
              <a:buNone/>
            </a:pPr>
            <a:r>
              <a:rPr lang="ru-RU" dirty="0" smtClean="0"/>
              <a:t>       				</a:t>
            </a:r>
            <a:r>
              <a:rPr lang="ru-RU" b="1" dirty="0" smtClean="0">
                <a:solidFill>
                  <a:schemeClr val="bg2">
                    <a:lumMod val="10000"/>
                  </a:schemeClr>
                </a:solidFill>
              </a:rPr>
              <a:t>Гормоны  и лишний вес</a:t>
            </a:r>
          </a:p>
          <a:p>
            <a:pPr>
              <a:buNone/>
            </a:pPr>
            <a:endParaRPr lang="ru-RU" dirty="0"/>
          </a:p>
        </p:txBody>
      </p:sp>
      <p:pic>
        <p:nvPicPr>
          <p:cNvPr id="6" name="Рисунок 5" descr="АППОЛОН.jpg"/>
          <p:cNvPicPr>
            <a:picLocks noChangeAspect="1"/>
          </p:cNvPicPr>
          <p:nvPr/>
        </p:nvPicPr>
        <p:blipFill>
          <a:blip r:embed="rId2"/>
          <a:stretch>
            <a:fillRect/>
          </a:stretch>
        </p:blipFill>
        <p:spPr>
          <a:xfrm>
            <a:off x="5000628" y="1554117"/>
            <a:ext cx="3719532" cy="4877141"/>
          </a:xfrm>
          <a:prstGeom prst="rect">
            <a:avLst/>
          </a:prstGeom>
        </p:spPr>
      </p:pic>
      <p:pic>
        <p:nvPicPr>
          <p:cNvPr id="8" name="Рисунок 7" descr="images (1).jpg"/>
          <p:cNvPicPr>
            <a:picLocks noChangeAspect="1"/>
          </p:cNvPicPr>
          <p:nvPr/>
        </p:nvPicPr>
        <p:blipFill>
          <a:blip r:embed="rId3"/>
          <a:stretch>
            <a:fillRect/>
          </a:stretch>
        </p:blipFill>
        <p:spPr>
          <a:xfrm>
            <a:off x="376400" y="714356"/>
            <a:ext cx="3481219" cy="507209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2).jpg"/>
          <p:cNvPicPr>
            <a:picLocks noGrp="1" noChangeAspect="1"/>
          </p:cNvPicPr>
          <p:nvPr>
            <p:ph idx="1"/>
          </p:nvPr>
        </p:nvPicPr>
        <p:blipFill>
          <a:blip r:embed="rId2"/>
          <a:stretch>
            <a:fillRect/>
          </a:stretch>
        </p:blipFill>
        <p:spPr>
          <a:xfrm>
            <a:off x="357158" y="142852"/>
            <a:ext cx="2428892" cy="5157452"/>
          </a:xfrm>
        </p:spPr>
      </p:pic>
      <p:pic>
        <p:nvPicPr>
          <p:cNvPr id="5" name="Рисунок 4" descr="images (3).jpg"/>
          <p:cNvPicPr>
            <a:picLocks noChangeAspect="1"/>
          </p:cNvPicPr>
          <p:nvPr/>
        </p:nvPicPr>
        <p:blipFill>
          <a:blip r:embed="rId3"/>
          <a:stretch>
            <a:fillRect/>
          </a:stretch>
        </p:blipFill>
        <p:spPr>
          <a:xfrm>
            <a:off x="2786050" y="142852"/>
            <a:ext cx="2643206" cy="4310228"/>
          </a:xfrm>
          <a:prstGeom prst="rect">
            <a:avLst/>
          </a:prstGeom>
        </p:spPr>
      </p:pic>
      <p:pic>
        <p:nvPicPr>
          <p:cNvPr id="6" name="Рисунок 5" descr="images (4).jpg"/>
          <p:cNvPicPr>
            <a:picLocks noChangeAspect="1"/>
          </p:cNvPicPr>
          <p:nvPr/>
        </p:nvPicPr>
        <p:blipFill>
          <a:blip r:embed="rId4"/>
          <a:stretch>
            <a:fillRect/>
          </a:stretch>
        </p:blipFill>
        <p:spPr>
          <a:xfrm>
            <a:off x="5929322" y="1214422"/>
            <a:ext cx="2352675" cy="1943100"/>
          </a:xfrm>
          <a:prstGeom prst="rect">
            <a:avLst/>
          </a:prstGeom>
        </p:spPr>
      </p:pic>
      <p:pic>
        <p:nvPicPr>
          <p:cNvPr id="7" name="Рисунок 6" descr="Без названия.jpg"/>
          <p:cNvPicPr>
            <a:picLocks noChangeAspect="1"/>
          </p:cNvPicPr>
          <p:nvPr/>
        </p:nvPicPr>
        <p:blipFill>
          <a:blip r:embed="rId5"/>
          <a:stretch>
            <a:fillRect/>
          </a:stretch>
        </p:blipFill>
        <p:spPr>
          <a:xfrm>
            <a:off x="785786" y="3857628"/>
            <a:ext cx="4912736" cy="2786082"/>
          </a:xfrm>
          <a:prstGeom prst="rect">
            <a:avLst/>
          </a:prstGeom>
        </p:spPr>
      </p:pic>
      <p:pic>
        <p:nvPicPr>
          <p:cNvPr id="8" name="Рисунок 7" descr="Без названия (1).jpg"/>
          <p:cNvPicPr>
            <a:picLocks noChangeAspect="1"/>
          </p:cNvPicPr>
          <p:nvPr/>
        </p:nvPicPr>
        <p:blipFill>
          <a:blip r:embed="rId6"/>
          <a:stretch>
            <a:fillRect/>
          </a:stretch>
        </p:blipFill>
        <p:spPr>
          <a:xfrm>
            <a:off x="5313547" y="285729"/>
            <a:ext cx="3258979" cy="2928957"/>
          </a:xfrm>
          <a:prstGeom prst="rect">
            <a:avLst/>
          </a:prstGeom>
        </p:spPr>
      </p:pic>
      <p:pic>
        <p:nvPicPr>
          <p:cNvPr id="9" name="Рисунок 8" descr="images (4).jpg"/>
          <p:cNvPicPr>
            <a:picLocks noChangeAspect="1"/>
          </p:cNvPicPr>
          <p:nvPr/>
        </p:nvPicPr>
        <p:blipFill>
          <a:blip r:embed="rId4"/>
          <a:stretch>
            <a:fillRect/>
          </a:stretch>
        </p:blipFill>
        <p:spPr>
          <a:xfrm>
            <a:off x="5857152" y="3357562"/>
            <a:ext cx="3286848" cy="27146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464</TotalTime>
  <Words>2284</Words>
  <Application>Microsoft Office PowerPoint</Application>
  <PresentationFormat>Экран (4:3)</PresentationFormat>
  <Paragraphs>303</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Открытая</vt:lpstr>
      <vt:lpstr>Введение в эндокринную систему</vt:lpstr>
      <vt:lpstr>Презентация PowerPoint</vt:lpstr>
      <vt:lpstr>Главные эндокринные железы: </vt:lpstr>
      <vt:lpstr>Органы, обладающие гормональной активаностью</vt:lpstr>
      <vt:lpstr>Презентация PowerPoint</vt:lpstr>
      <vt:lpstr>Виды гормонов по химической структуре</vt:lpstr>
      <vt:lpstr>Иерархическая система гормональной регуляции </vt:lpstr>
      <vt:lpstr>Презентация PowerPoint</vt:lpstr>
      <vt:lpstr>Презентация PowerPoint</vt:lpstr>
      <vt:lpstr>Презентация PowerPoint</vt:lpstr>
      <vt:lpstr>Презентация PowerPoint</vt:lpstr>
      <vt:lpstr>Пролактин</vt:lpstr>
      <vt:lpstr>Инсулин</vt:lpstr>
      <vt:lpstr>КОРТИЗОЛ  </vt:lpstr>
      <vt:lpstr>АДРЕНАЛИН  </vt:lpstr>
      <vt:lpstr>ТИРЕОИДНЫЕ ГОРМОНЫ - Трийодтиронин (Т3) и тетрайодтиронин( Т4) </vt:lpstr>
      <vt:lpstr>ЛЕПТИН И ГРЕЛИН  </vt:lpstr>
      <vt:lpstr>Презентация PowerPoint</vt:lpstr>
      <vt:lpstr>Презентация PowerPoint</vt:lpstr>
      <vt:lpstr>Гормоны, на секрецию  которых влияют  занятия спортом</vt:lpstr>
      <vt:lpstr>   Тестостерон</vt:lpstr>
      <vt:lpstr>Регуляция секреции мужских половых гормонов </vt:lpstr>
      <vt:lpstr>Презентация PowerPoint</vt:lpstr>
      <vt:lpstr>как занятия спортом влияют на секрецию тестостерона?</vt:lpstr>
      <vt:lpstr>Презентация PowerPoint</vt:lpstr>
      <vt:lpstr>Гормон роста </vt:lpstr>
      <vt:lpstr>УПРАЖНЕНИЯ, УВЕЛИЧИВАЮЩИЕ ВЫДЕЛЕНИЕ ГОРМОНА РОСТА</vt:lpstr>
      <vt:lpstr>Презентация PowerPoint</vt:lpstr>
      <vt:lpstr>Эстрогены </vt:lpstr>
      <vt:lpstr>Тироксин </vt:lpstr>
      <vt:lpstr>Презентация PowerPoint</vt:lpstr>
      <vt:lpstr>Адреналин </vt:lpstr>
      <vt:lpstr>Инсулин </vt:lpstr>
      <vt:lpstr>Эндорфины </vt:lpstr>
      <vt:lpstr>Глюкагон </vt:lpstr>
      <vt:lpstr>АНАБОЛИКИ</vt:lpstr>
      <vt:lpstr>Презентация PowerPoint</vt:lpstr>
      <vt:lpstr>Презентация PowerPoint</vt:lpstr>
      <vt:lpstr>Анаболические стероиды</vt:lpstr>
      <vt:lpstr>Поражение печени. </vt:lpstr>
      <vt:lpstr>Негативное влияние стероидов на половую систему: </vt:lpstr>
      <vt:lpstr>Необратимая потеря волос</vt:lpstr>
      <vt:lpstr>Негативное влияние стероидов на женскую половую систему: </vt:lpstr>
      <vt:lpstr>Негативное влияние стероидов на сердечно-сосудистую систему </vt:lpstr>
      <vt:lpstr>Негативное воздействие на психику. </vt:lpstr>
      <vt:lpstr> Нарушения в иммунной системе. </vt:lpstr>
      <vt:lpstr>Косметические проблемы </vt:lpstr>
      <vt:lpstr>Презентация PowerPoint</vt:lpstr>
      <vt:lpstr>Презентация PowerPoint</vt:lpstr>
      <vt:lpstr>Презентация PowerPoint</vt:lpstr>
      <vt:lpstr>Презентация PowerPoint</vt:lpstr>
      <vt:lpstr>Презентация PowerPoint</vt:lpstr>
      <vt:lpstr>Побочные эффекты  применения Гормона роста</vt:lpstr>
      <vt:lpstr>Гонадотропины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эндокринную систему</dc:title>
  <dc:creator>User</dc:creator>
  <cp:lastModifiedBy>Acer</cp:lastModifiedBy>
  <cp:revision>51</cp:revision>
  <dcterms:created xsi:type="dcterms:W3CDTF">2020-12-18T05:25:00Z</dcterms:created>
  <dcterms:modified xsi:type="dcterms:W3CDTF">2021-01-31T06:03:46Z</dcterms:modified>
</cp:coreProperties>
</file>