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8"/>
  </p:notesMasterIdLst>
  <p:sldIdLst>
    <p:sldId id="256" r:id="rId2"/>
    <p:sldId id="258" r:id="rId3"/>
    <p:sldId id="262" r:id="rId4"/>
    <p:sldId id="263" r:id="rId5"/>
    <p:sldId id="264" r:id="rId6"/>
    <p:sldId id="266" r:id="rId7"/>
    <p:sldId id="267" r:id="rId8"/>
    <p:sldId id="259" r:id="rId9"/>
    <p:sldId id="260" r:id="rId10"/>
    <p:sldId id="265" r:id="rId11"/>
    <p:sldId id="269" r:id="rId12"/>
    <p:sldId id="270" r:id="rId13"/>
    <p:sldId id="271" r:id="rId14"/>
    <p:sldId id="272" r:id="rId15"/>
    <p:sldId id="279" r:id="rId16"/>
    <p:sldId id="273" r:id="rId17"/>
    <p:sldId id="274" r:id="rId18"/>
    <p:sldId id="275" r:id="rId19"/>
    <p:sldId id="277" r:id="rId20"/>
    <p:sldId id="276" r:id="rId21"/>
    <p:sldId id="278" r:id="rId22"/>
    <p:sldId id="280" r:id="rId23"/>
    <p:sldId id="283" r:id="rId24"/>
    <p:sldId id="281" r:id="rId25"/>
    <p:sldId id="284" r:id="rId26"/>
    <p:sldId id="285" r:id="rId27"/>
    <p:sldId id="286" r:id="rId28"/>
    <p:sldId id="282" r:id="rId29"/>
    <p:sldId id="298" r:id="rId30"/>
    <p:sldId id="299" r:id="rId31"/>
    <p:sldId id="287" r:id="rId32"/>
    <p:sldId id="300" r:id="rId33"/>
    <p:sldId id="301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302" r:id="rId44"/>
    <p:sldId id="303" r:id="rId45"/>
    <p:sldId id="304" r:id="rId46"/>
    <p:sldId id="305" r:id="rId4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37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AF212-D1E1-4AD4-861E-9E6E431E04D7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99444-4398-4C6A-AF4E-D2642BDC9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9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99444-4398-4C6A-AF4E-D2642BDC94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98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99444-4398-4C6A-AF4E-D2642BDC94C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737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99444-4398-4C6A-AF4E-D2642BDC94CD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0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04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04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054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1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8092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429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192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895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984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09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2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97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90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32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57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14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40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3" y="2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5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FB776E-7B75-4C80-B88C-B87B20DCA24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D771D-A311-47AB-BD01-F6530BD9E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05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67887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ДОВРАЧЕБНАЯ МЕДИЦИНСКАЯ ПОМОЩЬ И ЕЕ ОРГАНИЗАЦИЯ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71408"/>
            <a:ext cx="12192000" cy="108659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5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"/>
            <a:ext cx="10528663" cy="126709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ОСМОТРЕТЬ ПОСТРАДАВШЕГО, ОПРЕДЕЛИТЬ СПОСОБ И ПОСЛЕДОВАТЕЛЬНОСТЬ ОКАЗАНИЯ ПЕРВОЙ МЕДИЦИНСКОЙ ПОМОЩИ</a:t>
            </a:r>
            <a:endParaRPr lang="ru-RU" sz="32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9166"/>
            <a:ext cx="12192000" cy="54602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dirty="0" smtClean="0">
                <a:solidFill>
                  <a:srgbClr val="FF0000"/>
                </a:solidFill>
                <a:latin typeface="Franklin Gothic Medium Cond" pitchFamily="34" charset="0"/>
              </a:rPr>
              <a:t>Оценив состояние</a:t>
            </a:r>
            <a:r>
              <a:rPr lang="ru-RU" sz="2300" dirty="0" smtClean="0">
                <a:latin typeface="Franklin Gothic Medium Cond" pitchFamily="34" charset="0"/>
              </a:rPr>
              <a:t> пострадавшего, приступают к оказанию ему первой </a:t>
            </a:r>
            <a:r>
              <a:rPr lang="ru-RU" sz="2300" dirty="0" smtClean="0">
                <a:solidFill>
                  <a:srgbClr val="FF0000"/>
                </a:solidFill>
                <a:latin typeface="Franklin Gothic Medium Cond" pitchFamily="34" charset="0"/>
              </a:rPr>
              <a:t>медицинской помощи</a:t>
            </a:r>
            <a:r>
              <a:rPr lang="ru-RU" sz="2300" dirty="0" smtClean="0">
                <a:latin typeface="Franklin Gothic Medium Cond" pitchFamily="34" charset="0"/>
              </a:rPr>
              <a:t>. При этом важно не только знать методы по­мощи, но и уметь правильно </a:t>
            </a:r>
            <a:r>
              <a:rPr lang="ru-RU" sz="2300" dirty="0" smtClean="0">
                <a:solidFill>
                  <a:srgbClr val="FF0000"/>
                </a:solidFill>
                <a:latin typeface="Franklin Gothic Medium Cond" pitchFamily="34" charset="0"/>
              </a:rPr>
              <a:t>обращаться </a:t>
            </a:r>
            <a:r>
              <a:rPr lang="ru-RU" sz="2300" dirty="0" smtClean="0">
                <a:latin typeface="Franklin Gothic Medium Cond" pitchFamily="34" charset="0"/>
              </a:rPr>
              <a:t>с заболевшим, чтобы не причинить ему </a:t>
            </a:r>
            <a:r>
              <a:rPr lang="ru-RU" sz="2300" dirty="0" smtClean="0">
                <a:solidFill>
                  <a:srgbClr val="FF0000"/>
                </a:solidFill>
                <a:latin typeface="Franklin Gothic Medium Cond" pitchFamily="34" charset="0"/>
              </a:rPr>
              <a:t>дополнительных </a:t>
            </a:r>
            <a:r>
              <a:rPr lang="ru-RU" sz="2300" dirty="0" smtClean="0">
                <a:latin typeface="Franklin Gothic Medium Cond" panose="020B0606030402020204" pitchFamily="34" charset="0"/>
              </a:rPr>
              <a:t>страданий</a:t>
            </a:r>
            <a:endParaRPr lang="ru-RU" sz="2300" dirty="0">
              <a:latin typeface="Franklin Gothic Medium Cond" panose="020B0606030402020204" pitchFamily="34" charset="0"/>
            </a:endParaRPr>
          </a:p>
          <a:p>
            <a:pPr algn="just"/>
            <a:endParaRPr lang="ru-RU" sz="2300" dirty="0" smtClean="0">
              <a:latin typeface="Franklin Gothic Medium Cond" panose="020B0606030402020204" pitchFamily="34" charset="0"/>
            </a:endParaRPr>
          </a:p>
          <a:p>
            <a:pPr marL="0" indent="0" algn="just">
              <a:buNone/>
            </a:pPr>
            <a:r>
              <a:rPr lang="ru-RU" sz="2300" dirty="0">
                <a:latin typeface="Franklin Gothic Medium Cond" pitchFamily="34" charset="0"/>
              </a:rPr>
              <a:t>Оказывая помощь при </a:t>
            </a:r>
            <a:r>
              <a:rPr lang="ru-RU" sz="2300" dirty="0">
                <a:solidFill>
                  <a:srgbClr val="FF0000"/>
                </a:solidFill>
                <a:latin typeface="Franklin Gothic Medium Cond" pitchFamily="34" charset="0"/>
              </a:rPr>
              <a:t>комбинированных</a:t>
            </a:r>
            <a:r>
              <a:rPr lang="ru-RU" sz="2300" dirty="0">
                <a:latin typeface="Franklin Gothic Medium Cond" pitchFamily="34" charset="0"/>
              </a:rPr>
              <a:t> поражениях, важно знать </a:t>
            </a:r>
            <a:r>
              <a:rPr lang="ru-RU" sz="2300" dirty="0">
                <a:solidFill>
                  <a:srgbClr val="FF0000"/>
                </a:solidFill>
                <a:latin typeface="Franklin Gothic Medium Cond" pitchFamily="34" charset="0"/>
              </a:rPr>
              <a:t>последовательность</a:t>
            </a:r>
            <a:r>
              <a:rPr lang="ru-RU" sz="2300" dirty="0">
                <a:latin typeface="Franklin Gothic Medium Cond" pitchFamily="34" charset="0"/>
              </a:rPr>
              <a:t> выполнения отдельных ее приемов.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300" dirty="0">
                <a:latin typeface="Franklin Gothic Medium Cond" pitchFamily="34" charset="0"/>
              </a:rPr>
              <a:t>Устранение фактора, угрожающего жизни пострадавшего (воздействие поражающего вещества)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300" dirty="0">
                <a:latin typeface="Franklin Gothic Medium Cond" pitchFamily="34" charset="0"/>
              </a:rPr>
              <a:t>Остановка кровотечения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300" dirty="0">
                <a:latin typeface="Franklin Gothic Medium Cond" pitchFamily="34" charset="0"/>
              </a:rPr>
              <a:t>Сердечно-легочная реанимация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300" dirty="0">
                <a:latin typeface="Franklin Gothic Medium Cond" pitchFamily="34" charset="0"/>
              </a:rPr>
              <a:t>Последующие приемы медицинской помощи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3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300" dirty="0">
                <a:latin typeface="Franklin Gothic Medium Cond" pitchFamily="34" charset="0"/>
              </a:rPr>
              <a:t>Все приемы должны иметь </a:t>
            </a:r>
            <a:r>
              <a:rPr lang="ru-RU" sz="2300" dirty="0">
                <a:solidFill>
                  <a:srgbClr val="FF0000"/>
                </a:solidFill>
                <a:latin typeface="Franklin Gothic Medium Cond" pitchFamily="34" charset="0"/>
              </a:rPr>
              <a:t>щадящий</a:t>
            </a:r>
            <a:r>
              <a:rPr lang="ru-RU" sz="2300" dirty="0">
                <a:latin typeface="Franklin Gothic Medium Cond" pitchFamily="34" charset="0"/>
              </a:rPr>
              <a:t> характер и не причинять дополнительного </a:t>
            </a:r>
            <a:r>
              <a:rPr lang="ru-RU" sz="2300" dirty="0">
                <a:solidFill>
                  <a:srgbClr val="FF0000"/>
                </a:solidFill>
                <a:latin typeface="Franklin Gothic Medium Cond" pitchFamily="34" charset="0"/>
              </a:rPr>
              <a:t>травмирующего</a:t>
            </a:r>
            <a:r>
              <a:rPr lang="ru-RU" sz="2300" dirty="0">
                <a:latin typeface="Franklin Gothic Medium Cond" pitchFamily="34" charset="0"/>
              </a:rPr>
              <a:t> </a:t>
            </a:r>
            <a:r>
              <a:rPr lang="ru-RU" sz="2300" dirty="0" smtClean="0">
                <a:latin typeface="Franklin Gothic Medium Cond" pitchFamily="34" charset="0"/>
              </a:rPr>
              <a:t>действия</a:t>
            </a:r>
            <a:endParaRPr lang="ru-RU" sz="23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8846" y="0"/>
            <a:ext cx="7707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9\42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-1"/>
            <a:ext cx="10437222" cy="2103121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РЕШИТЬ, КАКИЕ СРЕДСТВА НЕОБХОДИМЫ ДЛЯ ОКАЗАНИЯ ПЕРВОЙ МЕДИЦИНСКОЙ ПОМОЩИ, ИСХОДЯ ИЗ КОНКРЕТНЫХ УСЛОВИЙ, ОБСТОЯТЕЛЬСТВ, ВОЗМОЖНОСТЕЙ</a:t>
            </a:r>
            <a:endParaRPr lang="ru-RU" sz="36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61938"/>
            <a:ext cx="12192000" cy="4596063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latin typeface="Franklin Gothic Medium Cond" pitchFamily="34" charset="0"/>
              </a:rPr>
              <a:t>Решение данного вопроса </a:t>
            </a:r>
            <a:r>
              <a:rPr lang="ru-RU" sz="3600" dirty="0" smtClean="0">
                <a:solidFill>
                  <a:srgbClr val="FF0000"/>
                </a:solidFill>
                <a:latin typeface="Franklin Gothic Medium Cond" pitchFamily="34" charset="0"/>
              </a:rPr>
              <a:t>чрезвычайно важно</a:t>
            </a:r>
            <a:r>
              <a:rPr lang="ru-RU" sz="3600" dirty="0" smtClean="0">
                <a:latin typeface="Franklin Gothic Medium Cond" pitchFamily="34" charset="0"/>
              </a:rPr>
              <a:t> и выполнить его следует максимально </a:t>
            </a:r>
            <a:r>
              <a:rPr lang="ru-RU" sz="3600" dirty="0" smtClean="0">
                <a:solidFill>
                  <a:srgbClr val="FF0000"/>
                </a:solidFill>
                <a:latin typeface="Franklin Gothic Medium Cond" pitchFamily="34" charset="0"/>
              </a:rPr>
              <a:t>быстро</a:t>
            </a:r>
            <a:r>
              <a:rPr lang="ru-RU" sz="3600" dirty="0" smtClean="0">
                <a:latin typeface="Franklin Gothic Medium Cond" pitchFamily="34" charset="0"/>
              </a:rPr>
              <a:t>, от чего, напрямую, </a:t>
            </a:r>
            <a:r>
              <a:rPr lang="ru-RU" sz="3600" dirty="0" smtClean="0">
                <a:solidFill>
                  <a:srgbClr val="FF0000"/>
                </a:solidFill>
                <a:latin typeface="Franklin Gothic Medium Cond" pitchFamily="34" charset="0"/>
              </a:rPr>
              <a:t>зависит</a:t>
            </a:r>
            <a:r>
              <a:rPr lang="ru-RU" sz="3600" dirty="0" smtClean="0">
                <a:latin typeface="Franklin Gothic Medium Cond" pitchFamily="34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Franklin Gothic Medium Cond" pitchFamily="34" charset="0"/>
              </a:rPr>
              <a:t>жизнь</a:t>
            </a:r>
            <a:r>
              <a:rPr lang="ru-RU" sz="3600" dirty="0" smtClean="0">
                <a:latin typeface="Franklin Gothic Medium Cond" pitchFamily="34" charset="0"/>
              </a:rPr>
              <a:t> пострадавшего. </a:t>
            </a:r>
          </a:p>
          <a:p>
            <a:pPr algn="just"/>
            <a:r>
              <a:rPr lang="ru-RU" sz="3600" dirty="0" smtClean="0">
                <a:latin typeface="Franklin Gothic Medium Cond" pitchFamily="34" charset="0"/>
              </a:rPr>
              <a:t>Практически </a:t>
            </a:r>
            <a:r>
              <a:rPr lang="ru-RU" sz="3600" dirty="0" smtClean="0">
                <a:solidFill>
                  <a:srgbClr val="FF0000"/>
                </a:solidFill>
                <a:latin typeface="Franklin Gothic Medium Cond" pitchFamily="34" charset="0"/>
              </a:rPr>
              <a:t>во всех случаях необходимы</a:t>
            </a:r>
            <a:r>
              <a:rPr lang="ru-RU" sz="3600" dirty="0" smtClean="0">
                <a:latin typeface="Franklin Gothic Medium Cond" pitchFamily="34" charset="0"/>
              </a:rPr>
              <a:t>: перевязочный материал, иммобилизующие средства и средства санитарной обработки, анальгетики. Набор других принадлежностей уже зависит сугубо от характера происшествия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398034" y="1"/>
            <a:ext cx="9013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10\42</a:t>
            </a:r>
            <a:endParaRPr lang="ru-RU" sz="30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8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10463349" cy="1489164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ОКАЗАТЬ ПЕРВУЮ МЕДИЦИНСКУЮ ПОМОЩЬ И ПОДГОТОВИТЬ ПОСТРАДАВШЕГО К ТРАНСПОРТИРОВКЕ</a:t>
            </a:r>
            <a:endParaRPr lang="ru-RU" sz="34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41416"/>
            <a:ext cx="12192000" cy="53165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Franklin Gothic Medium Cond" pitchFamily="34" charset="0"/>
              </a:rPr>
              <a:t>Оказание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помощи</a:t>
            </a:r>
            <a:r>
              <a:rPr lang="ru-RU" sz="3200" dirty="0" smtClean="0">
                <a:latin typeface="Franklin Gothic Medium Cond" pitchFamily="34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начинают</a:t>
            </a:r>
            <a:r>
              <a:rPr lang="ru-RU" sz="3200" dirty="0" smtClean="0">
                <a:latin typeface="Franklin Gothic Medium Cond" pitchFamily="34" charset="0"/>
              </a:rPr>
              <a:t> с того, что все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усугубляющее</a:t>
            </a:r>
            <a:r>
              <a:rPr lang="ru-RU" sz="3200" dirty="0" smtClean="0">
                <a:latin typeface="Franklin Gothic Medium Cond" pitchFamily="34" charset="0"/>
              </a:rPr>
              <a:t> состояние пострадавшего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ликвидируют</a:t>
            </a:r>
            <a:endParaRPr lang="ru-RU" sz="3200" dirty="0" smtClean="0">
              <a:latin typeface="Franklin Gothic Medium Cond" pitchFamily="34" charset="0"/>
            </a:endParaRPr>
          </a:p>
          <a:p>
            <a:pPr marL="0" indent="0" algn="just">
              <a:buNone/>
            </a:pPr>
            <a:endParaRPr lang="ru-RU" sz="3200" dirty="0" smtClean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latin typeface="Franklin Gothic Medium Cond" pitchFamily="34" charset="0"/>
              </a:rPr>
              <a:t>Транспортировать пострадавшего надо не только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быстро</a:t>
            </a:r>
            <a:r>
              <a:rPr lang="ru-RU" sz="3200" dirty="0" smtClean="0">
                <a:latin typeface="Franklin Gothic Medium Cond" pitchFamily="34" charset="0"/>
              </a:rPr>
              <a:t>, но и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правильно</a:t>
            </a:r>
            <a:r>
              <a:rPr lang="ru-RU" sz="3200" dirty="0" smtClean="0">
                <a:latin typeface="Franklin Gothic Medium Cond" pitchFamily="34" charset="0"/>
              </a:rPr>
              <a:t>, в положении, наиболее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безопасном</a:t>
            </a:r>
            <a:r>
              <a:rPr lang="ru-RU" sz="3200" dirty="0" smtClean="0">
                <a:latin typeface="Franklin Gothic Medium Cond" pitchFamily="34" charset="0"/>
              </a:rPr>
              <a:t> для больного, в соответствии с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характером</a:t>
            </a:r>
            <a:r>
              <a:rPr lang="ru-RU" sz="3200" dirty="0" smtClean="0">
                <a:latin typeface="Franklin Gothic Medium Cond" pitchFamily="34" charset="0"/>
              </a:rPr>
              <a:t> заболевания или видом травмы. Например, в положении на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боку</a:t>
            </a:r>
            <a:r>
              <a:rPr lang="ru-RU" sz="3200" dirty="0" smtClean="0">
                <a:latin typeface="Franklin Gothic Medium Cond" pitchFamily="34" charset="0"/>
              </a:rPr>
              <a:t>, если у пострадавшего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рвота</a:t>
            </a:r>
            <a:r>
              <a:rPr lang="ru-RU" sz="3200" dirty="0" smtClean="0">
                <a:latin typeface="Franklin Gothic Medium Cond" pitchFamily="34" charset="0"/>
              </a:rPr>
              <a:t> и он находится без сознания; при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переломах</a:t>
            </a:r>
            <a:r>
              <a:rPr lang="ru-RU" sz="3200" dirty="0" smtClean="0">
                <a:latin typeface="Franklin Gothic Medium Cond" pitchFamily="34" charset="0"/>
              </a:rPr>
              <a:t> костей – после неподвижной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фиксации</a:t>
            </a:r>
            <a:r>
              <a:rPr lang="ru-RU" sz="3200" dirty="0" smtClean="0">
                <a:latin typeface="Franklin Gothic Medium Cond" pitchFamily="34" charset="0"/>
              </a:rPr>
              <a:t> поврежденного органа и т.д. необходимо правильно переносить пострадавшего</a:t>
            </a:r>
            <a:endParaRPr lang="ru-RU" sz="32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66542" y="0"/>
            <a:ext cx="9720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11\42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0476411" cy="1254033"/>
          </a:xfrm>
        </p:spPr>
        <p:txBody>
          <a:bodyPr/>
          <a:lstStyle/>
          <a:p>
            <a:r>
              <a:rPr lang="ru-RU" sz="4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ОСТАНОВКА КРОВОТЕЧЕНИЯ. ВИДЫ</a:t>
            </a:r>
            <a:endParaRPr lang="ru-RU" sz="44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84217"/>
            <a:ext cx="12192000" cy="57737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Виды кровотечений:</a:t>
            </a:r>
          </a:p>
          <a:p>
            <a:pPr algn="just"/>
            <a:r>
              <a:rPr lang="ru-RU" sz="2600" dirty="0" smtClean="0">
                <a:latin typeface="Franklin Gothic Medium Cond" pitchFamily="34" charset="0"/>
              </a:rPr>
              <a:t>Венозное</a:t>
            </a:r>
          </a:p>
          <a:p>
            <a:pPr algn="just"/>
            <a:r>
              <a:rPr lang="ru-RU" sz="2600" dirty="0" smtClean="0">
                <a:latin typeface="Franklin Gothic Medium Cond" pitchFamily="34" charset="0"/>
              </a:rPr>
              <a:t>Артериальное</a:t>
            </a:r>
          </a:p>
          <a:p>
            <a:pPr algn="just"/>
            <a:r>
              <a:rPr lang="ru-RU" sz="2600" dirty="0" smtClean="0">
                <a:latin typeface="Franklin Gothic Medium Cond" pitchFamily="34" charset="0"/>
              </a:rPr>
              <a:t>Капиллярное</a:t>
            </a:r>
          </a:p>
          <a:p>
            <a:pPr algn="just"/>
            <a:r>
              <a:rPr lang="ru-RU" sz="2600" dirty="0" smtClean="0">
                <a:latin typeface="Franklin Gothic Medium Cond" pitchFamily="34" charset="0"/>
              </a:rPr>
              <a:t>Поверхностное</a:t>
            </a:r>
          </a:p>
          <a:p>
            <a:pPr algn="just"/>
            <a:r>
              <a:rPr lang="ru-RU" sz="2600" dirty="0" smtClean="0">
                <a:latin typeface="Franklin Gothic Medium Cond" pitchFamily="34" charset="0"/>
              </a:rPr>
              <a:t>Внутреннее</a:t>
            </a:r>
          </a:p>
          <a:p>
            <a:pPr marL="0" indent="0" algn="just">
              <a:buNone/>
            </a:pPr>
            <a:endParaRPr lang="ru-RU" sz="2600" dirty="0" smtClean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Как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отличить</a:t>
            </a:r>
            <a:r>
              <a:rPr lang="ru-RU" sz="2600" dirty="0" smtClean="0">
                <a:latin typeface="Franklin Gothic Medium Cond" pitchFamily="34" charset="0"/>
              </a:rPr>
              <a:t>:</a:t>
            </a:r>
          </a:p>
          <a:p>
            <a:pPr marL="0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Венозное – льющееся кровь, более темная,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не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фонтанирует</a:t>
            </a:r>
          </a:p>
          <a:p>
            <a:pPr marL="0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Артериальное – самый опасный вид кровотечения. Кровь алая,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фонтанирует</a:t>
            </a:r>
          </a:p>
          <a:p>
            <a:pPr marL="0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Капиллярное –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стекающая</a:t>
            </a:r>
            <a:r>
              <a:rPr lang="ru-RU" sz="2600" dirty="0" smtClean="0">
                <a:latin typeface="Franklin Gothic Medium Cond" pitchFamily="34" charset="0"/>
              </a:rPr>
              <a:t> точечно или небольшими струйками</a:t>
            </a:r>
            <a:endParaRPr lang="ru-RU" sz="26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71909" y="39189"/>
            <a:ext cx="9927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12\42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6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"/>
            <a:ext cx="9143079" cy="1084214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ОСТАНОВКА КРОВОТЕЧЕНИЯ. МЕТОДЫ</a:t>
            </a:r>
            <a:endParaRPr lang="ru-RU" sz="40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80159"/>
            <a:ext cx="12192000" cy="5577841"/>
          </a:xfrm>
        </p:spPr>
        <p:txBody>
          <a:bodyPr numCol="2">
            <a:normAutofit/>
          </a:bodyPr>
          <a:lstStyle/>
          <a:p>
            <a:r>
              <a:rPr lang="ru-RU" dirty="0" smtClean="0">
                <a:latin typeface="Franklin Gothic Medium Cond" pitchFamily="34" charset="0"/>
              </a:rPr>
              <a:t>Пальцевой – прижатие сосуда пальцем</a:t>
            </a:r>
          </a:p>
          <a:p>
            <a:r>
              <a:rPr lang="ru-RU" dirty="0" smtClean="0">
                <a:latin typeface="Franklin Gothic Medium Cond" pitchFamily="34" charset="0"/>
              </a:rPr>
              <a:t>Наложение жгута</a:t>
            </a:r>
          </a:p>
          <a:p>
            <a:r>
              <a:rPr lang="ru-RU" dirty="0" smtClean="0">
                <a:latin typeface="Franklin Gothic Medium Cond" pitchFamily="34" charset="0"/>
              </a:rPr>
              <a:t>Давящая повязка</a:t>
            </a:r>
          </a:p>
          <a:p>
            <a:r>
              <a:rPr lang="ru-RU" dirty="0" smtClean="0">
                <a:latin typeface="Franklin Gothic Medium Cond" pitchFamily="34" charset="0"/>
              </a:rPr>
              <a:t>Придание вынужденного положения</a:t>
            </a:r>
          </a:p>
          <a:p>
            <a:endParaRPr lang="ru-RU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ru-RU" dirty="0">
                <a:latin typeface="Franklin Gothic Medium Cond" pitchFamily="34" charset="0"/>
              </a:rPr>
              <a:t>Наиболее </a:t>
            </a:r>
            <a:r>
              <a:rPr lang="ru-RU" dirty="0">
                <a:solidFill>
                  <a:srgbClr val="FF0000"/>
                </a:solidFill>
                <a:latin typeface="Franklin Gothic Medium Cond" pitchFamily="34" charset="0"/>
              </a:rPr>
              <a:t>типичные</a:t>
            </a:r>
            <a:r>
              <a:rPr lang="ru-RU" dirty="0">
                <a:latin typeface="Franklin Gothic Medium Cond" pitchFamily="34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Franklin Gothic Medium Cond" pitchFamily="34" charset="0"/>
              </a:rPr>
              <a:t>места</a:t>
            </a:r>
            <a:r>
              <a:rPr lang="ru-RU" dirty="0">
                <a:latin typeface="Franklin Gothic Medium Cond" pitchFamily="34" charset="0"/>
              </a:rPr>
              <a:t> пережатия артерий на протяжении:</a:t>
            </a:r>
          </a:p>
          <a:p>
            <a:r>
              <a:rPr lang="ru-RU" dirty="0">
                <a:latin typeface="Franklin Gothic Medium Cond" pitchFamily="34" charset="0"/>
              </a:rPr>
              <a:t>1 — подколенной; </a:t>
            </a:r>
            <a:endParaRPr lang="ru-RU" dirty="0" smtClean="0">
              <a:latin typeface="Franklin Gothic Medium Cond" pitchFamily="34" charset="0"/>
            </a:endParaRPr>
          </a:p>
          <a:p>
            <a:r>
              <a:rPr lang="ru-RU" dirty="0" smtClean="0">
                <a:latin typeface="Franklin Gothic Medium Cond" pitchFamily="34" charset="0"/>
              </a:rPr>
              <a:t>2 </a:t>
            </a:r>
            <a:r>
              <a:rPr lang="ru-RU" dirty="0">
                <a:latin typeface="Franklin Gothic Medium Cond" pitchFamily="34" charset="0"/>
              </a:rPr>
              <a:t>— брюшной аорты; </a:t>
            </a:r>
            <a:endParaRPr lang="ru-RU" dirty="0" smtClean="0">
              <a:latin typeface="Franklin Gothic Medium Cond" pitchFamily="34" charset="0"/>
            </a:endParaRPr>
          </a:p>
          <a:p>
            <a:r>
              <a:rPr lang="ru-RU" dirty="0" smtClean="0">
                <a:latin typeface="Franklin Gothic Medium Cond" pitchFamily="34" charset="0"/>
              </a:rPr>
              <a:t>3 </a:t>
            </a:r>
            <a:r>
              <a:rPr lang="ru-RU" dirty="0">
                <a:latin typeface="Franklin Gothic Medium Cond" pitchFamily="34" charset="0"/>
              </a:rPr>
              <a:t>— плечевой; </a:t>
            </a:r>
            <a:endParaRPr lang="ru-RU" dirty="0" smtClean="0">
              <a:latin typeface="Franklin Gothic Medium Cond" pitchFamily="34" charset="0"/>
            </a:endParaRPr>
          </a:p>
          <a:p>
            <a:r>
              <a:rPr lang="ru-RU" dirty="0" smtClean="0">
                <a:latin typeface="Franklin Gothic Medium Cond" pitchFamily="34" charset="0"/>
              </a:rPr>
              <a:t>4 </a:t>
            </a:r>
            <a:r>
              <a:rPr lang="ru-RU" dirty="0">
                <a:latin typeface="Franklin Gothic Medium Cond" pitchFamily="34" charset="0"/>
              </a:rPr>
              <a:t>— сонной;</a:t>
            </a:r>
          </a:p>
          <a:p>
            <a:r>
              <a:rPr lang="ru-RU" dirty="0">
                <a:latin typeface="Franklin Gothic Medium Cond" pitchFamily="34" charset="0"/>
              </a:rPr>
              <a:t>5 — подключичной; </a:t>
            </a:r>
            <a:endParaRPr lang="ru-RU" dirty="0" smtClean="0">
              <a:latin typeface="Franklin Gothic Medium Cond" pitchFamily="34" charset="0"/>
            </a:endParaRPr>
          </a:p>
          <a:p>
            <a:r>
              <a:rPr lang="ru-RU" dirty="0" smtClean="0">
                <a:latin typeface="Franklin Gothic Medium Cond" pitchFamily="34" charset="0"/>
              </a:rPr>
              <a:t>б </a:t>
            </a:r>
            <a:r>
              <a:rPr lang="ru-RU" dirty="0">
                <a:latin typeface="Franklin Gothic Medium Cond" pitchFamily="34" charset="0"/>
              </a:rPr>
              <a:t>— подмышечной; </a:t>
            </a:r>
            <a:endParaRPr lang="ru-RU" dirty="0" smtClean="0">
              <a:latin typeface="Franklin Gothic Medium Cond" pitchFamily="34" charset="0"/>
            </a:endParaRPr>
          </a:p>
          <a:p>
            <a:endParaRPr lang="ru-RU" dirty="0" smtClean="0">
              <a:latin typeface="Franklin Gothic Medium Cond" pitchFamily="34" charset="0"/>
            </a:endParaRPr>
          </a:p>
          <a:p>
            <a:endParaRPr lang="ru-RU" dirty="0">
              <a:latin typeface="Franklin Gothic Medium Cond" pitchFamily="34" charset="0"/>
            </a:endParaRPr>
          </a:p>
          <a:p>
            <a:endParaRPr lang="ru-RU" dirty="0" smtClean="0">
              <a:latin typeface="Franklin Gothic Medium Cond" pitchFamily="34" charset="0"/>
            </a:endParaRPr>
          </a:p>
          <a:p>
            <a:endParaRPr lang="ru-RU" dirty="0">
              <a:latin typeface="Franklin Gothic Medium Cond" pitchFamily="34" charset="0"/>
            </a:endParaRPr>
          </a:p>
          <a:p>
            <a:endParaRPr lang="ru-RU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ru-RU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ru-RU" dirty="0" smtClean="0">
              <a:latin typeface="Franklin Gothic Medium Cond" pitchFamily="34" charset="0"/>
            </a:endParaRPr>
          </a:p>
          <a:p>
            <a:r>
              <a:rPr lang="ru-RU" dirty="0" smtClean="0">
                <a:latin typeface="Franklin Gothic Medium Cond" pitchFamily="34" charset="0"/>
              </a:rPr>
              <a:t>7 </a:t>
            </a:r>
            <a:r>
              <a:rPr lang="ru-RU" dirty="0">
                <a:latin typeface="Franklin Gothic Medium Cond" pitchFamily="34" charset="0"/>
              </a:rPr>
              <a:t>— бедренной; </a:t>
            </a:r>
            <a:endParaRPr lang="ru-RU" dirty="0" smtClean="0">
              <a:latin typeface="Franklin Gothic Medium Cond" pitchFamily="34" charset="0"/>
            </a:endParaRPr>
          </a:p>
          <a:p>
            <a:r>
              <a:rPr lang="ru-RU" dirty="0" smtClean="0">
                <a:latin typeface="Franklin Gothic Medium Cond" pitchFamily="34" charset="0"/>
              </a:rPr>
              <a:t>8 </a:t>
            </a:r>
            <a:r>
              <a:rPr lang="ru-RU" dirty="0">
                <a:latin typeface="Franklin Gothic Medium Cond" pitchFamily="34" charset="0"/>
              </a:rPr>
              <a:t>— лучевой;</a:t>
            </a:r>
          </a:p>
          <a:p>
            <a:r>
              <a:rPr lang="ru-RU" dirty="0">
                <a:latin typeface="Franklin Gothic Medium Cond" pitchFamily="34" charset="0"/>
              </a:rPr>
              <a:t>9 — </a:t>
            </a:r>
            <a:r>
              <a:rPr lang="ru-RU" dirty="0" smtClean="0">
                <a:latin typeface="Franklin Gothic Medium Cond" pitchFamily="34" charset="0"/>
              </a:rPr>
              <a:t>большеберцовой</a:t>
            </a:r>
          </a:p>
        </p:txBody>
      </p:sp>
      <p:pic>
        <p:nvPicPr>
          <p:cNvPr id="1026" name="Picture 2" descr="image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079" y="0"/>
            <a:ext cx="30489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85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63349" cy="1110343"/>
          </a:xfrm>
        </p:spPr>
        <p:txBody>
          <a:bodyPr/>
          <a:lstStyle/>
          <a:p>
            <a:r>
              <a:rPr lang="ru-RU" sz="43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ОСТАНОВКА КРОВОТЕЧЕНИЯ. ТЕХНИКА</a:t>
            </a:r>
            <a:endParaRPr lang="ru-RU" sz="43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4475" y="1149530"/>
            <a:ext cx="6647525" cy="57084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50" dirty="0">
                <a:solidFill>
                  <a:srgbClr val="FF0000"/>
                </a:solidFill>
                <a:latin typeface="Franklin Gothic Medium Cond" pitchFamily="34" charset="0"/>
              </a:rPr>
              <a:t>Типичные места наложения </a:t>
            </a:r>
            <a:r>
              <a:rPr lang="ru-RU" sz="2050" dirty="0">
                <a:latin typeface="Franklin Gothic Medium Cond" pitchFamily="34" charset="0"/>
              </a:rPr>
              <a:t>кровоостанавливающего жгута </a:t>
            </a:r>
            <a:r>
              <a:rPr lang="ru-RU" sz="2050" dirty="0" smtClean="0">
                <a:latin typeface="Franklin Gothic Medium Cond" pitchFamily="34" charset="0"/>
              </a:rPr>
              <a:t>при кровотечении </a:t>
            </a:r>
            <a:r>
              <a:rPr lang="ru-RU" sz="2050" dirty="0">
                <a:latin typeface="Franklin Gothic Medium Cond" pitchFamily="34" charset="0"/>
              </a:rPr>
              <a:t>из артерий </a:t>
            </a:r>
            <a:r>
              <a:rPr lang="ru-RU" sz="2050" dirty="0" smtClean="0">
                <a:latin typeface="Franklin Gothic Medium Cond" pitchFamily="34" charset="0"/>
              </a:rPr>
              <a:t>(а): </a:t>
            </a:r>
            <a:r>
              <a:rPr lang="ru-RU" sz="2050" dirty="0">
                <a:latin typeface="Franklin Gothic Medium Cond" pitchFamily="34" charset="0"/>
              </a:rPr>
              <a:t>1 — стопы; 2 — голени и коленного сустава; 3 — кисти; 4 — предплечья и локтевого сустава; 5 — плеча; б — бедра, </a:t>
            </a:r>
            <a:endParaRPr lang="ru-RU" sz="2050" dirty="0" smtClean="0">
              <a:latin typeface="Franklin Gothic Medium Cond" pitchFamily="34" charset="0"/>
            </a:endParaRPr>
          </a:p>
          <a:p>
            <a:pPr algn="just"/>
            <a:endParaRPr lang="ru-RU" sz="205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050" dirty="0">
                <a:solidFill>
                  <a:srgbClr val="FF0000"/>
                </a:solidFill>
                <a:latin typeface="Franklin Gothic Medium Cond" pitchFamily="34" charset="0"/>
              </a:rPr>
              <a:t>Техника</a:t>
            </a:r>
            <a:r>
              <a:rPr lang="ru-RU" sz="2050" dirty="0">
                <a:latin typeface="Franklin Gothic Medium Cond" pitchFamily="34" charset="0"/>
              </a:rPr>
              <a:t> </a:t>
            </a:r>
            <a:r>
              <a:rPr lang="ru-RU" sz="2050" dirty="0">
                <a:solidFill>
                  <a:srgbClr val="FF0000"/>
                </a:solidFill>
                <a:latin typeface="Franklin Gothic Medium Cond" pitchFamily="34" charset="0"/>
              </a:rPr>
              <a:t>наложения</a:t>
            </a:r>
            <a:r>
              <a:rPr lang="ru-RU" sz="2050" dirty="0">
                <a:latin typeface="Franklin Gothic Medium Cond" pitchFamily="34" charset="0"/>
              </a:rPr>
              <a:t> резинового жгута (б</a:t>
            </a:r>
            <a:r>
              <a:rPr lang="ru-RU" sz="2050" dirty="0" smtClean="0">
                <a:latin typeface="Franklin Gothic Medium Cond" pitchFamily="34" charset="0"/>
              </a:rPr>
              <a:t>): </a:t>
            </a:r>
            <a:r>
              <a:rPr lang="ru-RU" sz="2050" dirty="0">
                <a:latin typeface="Franklin Gothic Medium Cond" pitchFamily="34" charset="0"/>
              </a:rPr>
              <a:t>1 — растягивание </a:t>
            </a:r>
            <a:r>
              <a:rPr lang="ru-RU" sz="2050" dirty="0" smtClean="0">
                <a:latin typeface="Franklin Gothic Medium Cond" pitchFamily="34" charset="0"/>
              </a:rPr>
              <a:t>жгута; 2 </a:t>
            </a:r>
            <a:r>
              <a:rPr lang="ru-RU" sz="2050" dirty="0">
                <a:latin typeface="Franklin Gothic Medium Cond" pitchFamily="34" charset="0"/>
              </a:rPr>
              <a:t>— фиксация жгута с помощью цепочки и крючка</a:t>
            </a:r>
          </a:p>
          <a:p>
            <a:pPr marL="0" indent="0" algn="just">
              <a:buNone/>
            </a:pPr>
            <a:r>
              <a:rPr lang="ru-RU" sz="2050" dirty="0" smtClean="0">
                <a:latin typeface="Franklin Gothic Medium Cond" pitchFamily="34" charset="0"/>
              </a:rPr>
              <a:t>Жгут берут двумя руками, используя его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среднюю</a:t>
            </a:r>
            <a:r>
              <a:rPr lang="ru-RU" sz="2050" dirty="0" smtClean="0">
                <a:latin typeface="Franklin Gothic Medium Cond" pitchFamily="34" charset="0"/>
              </a:rPr>
              <a:t>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часть</a:t>
            </a:r>
            <a:r>
              <a:rPr lang="ru-RU" sz="2050" dirty="0" smtClean="0">
                <a:latin typeface="Franklin Gothic Medium Cond" pitchFamily="34" charset="0"/>
              </a:rPr>
              <a:t>, подводят под конечность и,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растягивая</a:t>
            </a:r>
            <a:r>
              <a:rPr lang="ru-RU" sz="2050" dirty="0" smtClean="0">
                <a:latin typeface="Franklin Gothic Medium Cond" pitchFamily="34" charset="0"/>
              </a:rPr>
              <a:t>, делают несколько туров (оборотов) рядом друг с другом и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не</a:t>
            </a:r>
            <a:r>
              <a:rPr lang="ru-RU" sz="2050" dirty="0" smtClean="0">
                <a:latin typeface="Franklin Gothic Medium Cond" pitchFamily="34" charset="0"/>
              </a:rPr>
              <a:t>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ущемляя</a:t>
            </a:r>
            <a:r>
              <a:rPr lang="ru-RU" sz="2050" dirty="0" smtClean="0">
                <a:latin typeface="Franklin Gothic Medium Cond" pitchFamily="34" charset="0"/>
              </a:rPr>
              <a:t> кожи вокруг конечности до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полного</a:t>
            </a:r>
            <a:r>
              <a:rPr lang="ru-RU" sz="2050" dirty="0" smtClean="0">
                <a:latin typeface="Franklin Gothic Medium Cond" pitchFamily="34" charset="0"/>
              </a:rPr>
              <a:t>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прекращения</a:t>
            </a:r>
            <a:r>
              <a:rPr lang="ru-RU" sz="2050" dirty="0" smtClean="0">
                <a:latin typeface="Franklin Gothic Medium Cond" pitchFamily="34" charset="0"/>
              </a:rPr>
              <a:t> кровотечения.</a:t>
            </a:r>
          </a:p>
          <a:p>
            <a:pPr marL="0" indent="0" algn="just">
              <a:buNone/>
            </a:pPr>
            <a:r>
              <a:rPr lang="ru-RU" sz="2050" dirty="0" smtClean="0">
                <a:latin typeface="Franklin Gothic Medium Cond" pitchFamily="34" charset="0"/>
              </a:rPr>
              <a:t>Самый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тугой</a:t>
            </a:r>
            <a:r>
              <a:rPr lang="ru-RU" sz="2050" dirty="0" smtClean="0">
                <a:latin typeface="Franklin Gothic Medium Cond" pitchFamily="34" charset="0"/>
              </a:rPr>
              <a:t>, должен быть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первый</a:t>
            </a:r>
            <a:r>
              <a:rPr lang="ru-RU" sz="2050" dirty="0" smtClean="0">
                <a:latin typeface="Franklin Gothic Medium Cond" pitchFamily="34" charset="0"/>
              </a:rPr>
              <a:t> тур. Последующие накладываются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с</a:t>
            </a:r>
            <a:r>
              <a:rPr lang="ru-RU" sz="2050" dirty="0" smtClean="0">
                <a:latin typeface="Franklin Gothic Medium Cond" pitchFamily="34" charset="0"/>
              </a:rPr>
              <a:t>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небольшим</a:t>
            </a:r>
            <a:r>
              <a:rPr lang="ru-RU" sz="2050" dirty="0" smtClean="0">
                <a:latin typeface="Franklin Gothic Medium Cond" pitchFamily="34" charset="0"/>
              </a:rPr>
              <a:t> натяжением, препятствующим </a:t>
            </a:r>
            <a:r>
              <a:rPr lang="ru-RU" sz="2050" dirty="0" smtClean="0">
                <a:solidFill>
                  <a:srgbClr val="FF0000"/>
                </a:solidFill>
                <a:latin typeface="Franklin Gothic Medium Cond" pitchFamily="34" charset="0"/>
              </a:rPr>
              <a:t>расслаблению</a:t>
            </a:r>
            <a:r>
              <a:rPr lang="ru-RU" sz="2050" dirty="0" smtClean="0">
                <a:latin typeface="Franklin Gothic Medium Cond" pitchFamily="34" charset="0"/>
              </a:rPr>
              <a:t> первого тура.</a:t>
            </a:r>
          </a:p>
          <a:p>
            <a:pPr marL="0" indent="0" algn="just">
              <a:buNone/>
            </a:pPr>
            <a:r>
              <a:rPr lang="ru-RU" sz="2050" dirty="0" smtClean="0">
                <a:latin typeface="Franklin Gothic Medium Cond" pitchFamily="34" charset="0"/>
              </a:rPr>
              <a:t>Концы жгута закрепляют цепочкой или крючком поверх всех туров</a:t>
            </a:r>
            <a:endParaRPr lang="ru-RU" sz="2050" dirty="0">
              <a:latin typeface="Franklin Gothic Medium Cond" pitchFamily="34" charset="0"/>
            </a:endParaRPr>
          </a:p>
        </p:txBody>
      </p:sp>
      <p:pic>
        <p:nvPicPr>
          <p:cNvPr id="4099" name="Picture 3" descr="C:\Users\USer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5781"/>
            <a:ext cx="5544475" cy="601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384971" y="0"/>
            <a:ext cx="10275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14\42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08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"/>
            <a:ext cx="10437223" cy="1240968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ОСТАНОВКА КРОВОТЕЧЕНИЯ. ТЕХНИКА</a:t>
            </a:r>
            <a:endParaRPr lang="ru-RU" sz="40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79714"/>
            <a:ext cx="12192000" cy="58782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Franklin Gothic Medium Cond" pitchFamily="34" charset="0"/>
              </a:rPr>
              <a:t>При наложении жгута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необходимо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знать</a:t>
            </a:r>
            <a:r>
              <a:rPr lang="ru-RU" sz="2400" dirty="0" smtClean="0">
                <a:latin typeface="Franklin Gothic Medium Cond" pitchFamily="34" charset="0"/>
              </a:rPr>
              <a:t>:</a:t>
            </a:r>
          </a:p>
          <a:p>
            <a:pPr algn="just"/>
            <a:r>
              <a:rPr lang="ru-RU" sz="2400" dirty="0" smtClean="0">
                <a:latin typeface="Franklin Gothic Medium Cond" pitchFamily="34" charset="0"/>
              </a:rPr>
              <a:t>Жгут накладывается лишь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сильном</a:t>
            </a:r>
            <a:r>
              <a:rPr lang="ru-RU" sz="2400" dirty="0" smtClean="0">
                <a:latin typeface="Franklin Gothic Medium Cond" pitchFamily="34" charset="0"/>
              </a:rPr>
              <a:t> артериальном кровотечении</a:t>
            </a:r>
          </a:p>
          <a:p>
            <a:pPr algn="just"/>
            <a:r>
              <a:rPr lang="ru-RU" sz="2400" dirty="0" smtClean="0">
                <a:latin typeface="Franklin Gothic Medium Cond" pitchFamily="34" charset="0"/>
              </a:rPr>
              <a:t>Для предупреждения повреждения кожных покровов под жгут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обязательно</a:t>
            </a:r>
            <a:r>
              <a:rPr lang="ru-RU" sz="2400" dirty="0" smtClean="0">
                <a:latin typeface="Franklin Gothic Medium Cond" pitchFamily="34" charset="0"/>
              </a:rPr>
              <a:t> накладывается мягкий материал</a:t>
            </a:r>
          </a:p>
          <a:p>
            <a:pPr algn="just"/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Перед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наложением</a:t>
            </a:r>
            <a:r>
              <a:rPr lang="ru-RU" sz="2400" dirty="0" smtClean="0">
                <a:latin typeface="Franklin Gothic Medium Cond" pitchFamily="34" charset="0"/>
              </a:rPr>
              <a:t> жгута, конечности придают возвышенное положение</a:t>
            </a:r>
          </a:p>
          <a:p>
            <a:pPr marL="0" indent="0" algn="just">
              <a:buNone/>
            </a:pPr>
            <a:r>
              <a:rPr lang="ru-RU" sz="2400" dirty="0" smtClean="0">
                <a:latin typeface="Franklin Gothic Heavy" pitchFamily="34" charset="0"/>
              </a:rPr>
              <a:t>ВНИМАНИЕ!</a:t>
            </a:r>
          </a:p>
          <a:p>
            <a:pPr algn="just"/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правильном</a:t>
            </a:r>
            <a:r>
              <a:rPr lang="ru-RU" sz="2400" dirty="0" smtClean="0">
                <a:latin typeface="Franklin Gothic Medium Cond" pitchFamily="34" charset="0"/>
              </a:rPr>
              <a:t> наложении жгута, кровотечение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останавливается</a:t>
            </a:r>
            <a:r>
              <a:rPr lang="ru-RU" sz="2400" dirty="0" smtClean="0">
                <a:latin typeface="Franklin Gothic Medium Cond" pitchFamily="34" charset="0"/>
              </a:rPr>
              <a:t>, конечность бледнеет и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пульс</a:t>
            </a:r>
            <a:r>
              <a:rPr lang="ru-RU" sz="2400" dirty="0" smtClean="0">
                <a:latin typeface="Franklin Gothic Medium Cond" pitchFamily="34" charset="0"/>
              </a:rPr>
              <a:t>, ниже наложения жгута,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не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определяется</a:t>
            </a:r>
          </a:p>
          <a:p>
            <a:pPr algn="just"/>
            <a:r>
              <a:rPr lang="ru-RU" sz="2400" dirty="0" smtClean="0">
                <a:latin typeface="Franklin Gothic Medium Cond" pitchFamily="34" charset="0"/>
              </a:rPr>
              <a:t>При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слишком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сильном</a:t>
            </a:r>
            <a:r>
              <a:rPr lang="ru-RU" sz="2400" dirty="0" smtClean="0">
                <a:latin typeface="Franklin Gothic Medium Cond" pitchFamily="34" charset="0"/>
              </a:rPr>
              <a:t> натяжении можно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травмировать</a:t>
            </a:r>
            <a:r>
              <a:rPr lang="ru-RU" sz="2400" dirty="0" smtClean="0">
                <a:latin typeface="Franklin Gothic Medium Cond" pitchFamily="34" charset="0"/>
              </a:rPr>
              <a:t> нервные стволы иногда причиняющие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больше</a:t>
            </a:r>
            <a:r>
              <a:rPr lang="ru-RU" sz="2400" dirty="0" smtClean="0">
                <a:latin typeface="Franklin Gothic Medium Cond" pitchFamily="34" charset="0"/>
              </a:rPr>
              <a:t> страданий, чем само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повреждение</a:t>
            </a:r>
          </a:p>
          <a:p>
            <a:pPr algn="just"/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Слабое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натяжение</a:t>
            </a:r>
            <a:r>
              <a:rPr lang="ru-RU" sz="2400" dirty="0" smtClean="0">
                <a:latin typeface="Franklin Gothic Medium Cond" pitchFamily="34" charset="0"/>
              </a:rPr>
              <a:t> создает венозный застой и конечность обретает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синюшную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окраску</a:t>
            </a:r>
            <a:r>
              <a:rPr lang="ru-RU" sz="2400" dirty="0" smtClean="0">
                <a:latin typeface="Franklin Gothic Medium Cond" pitchFamily="34" charset="0"/>
              </a:rPr>
              <a:t>, кровотечение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усиливается</a:t>
            </a:r>
            <a:endParaRPr lang="ru-RU" sz="2400" dirty="0">
              <a:solidFill>
                <a:srgbClr val="FF0000"/>
              </a:solidFill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71907" y="-1"/>
            <a:ext cx="927463" cy="1110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15\42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5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"/>
            <a:ext cx="10424160" cy="1188717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ОСТАНОВКА КРОВОТЕЧЕНИЯ. ТЕХНИКА</a:t>
            </a:r>
            <a:endParaRPr lang="ru-RU" sz="40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9531"/>
            <a:ext cx="12192000" cy="57084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000" dirty="0" smtClean="0">
                <a:latin typeface="Franklin Gothic Medium Cond" pitchFamily="34" charset="0"/>
              </a:rPr>
              <a:t>После наложения,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обязательно</a:t>
            </a:r>
            <a:r>
              <a:rPr lang="ru-RU" sz="3000" dirty="0" smtClean="0">
                <a:latin typeface="Franklin Gothic Medium Cond" pitchFamily="34" charset="0"/>
              </a:rPr>
              <a:t>, указывается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время</a:t>
            </a:r>
            <a:r>
              <a:rPr lang="ru-RU" sz="3000" dirty="0" smtClean="0">
                <a:latin typeface="Franklin Gothic Medium Cond" pitchFamily="34" charset="0"/>
              </a:rPr>
              <a:t> наложения и производится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иммобилизация</a:t>
            </a:r>
            <a:r>
              <a:rPr lang="ru-RU" sz="3000" dirty="0" smtClean="0">
                <a:latin typeface="Franklin Gothic Medium Cond" pitchFamily="34" charset="0"/>
              </a:rPr>
              <a:t> конечности</a:t>
            </a:r>
          </a:p>
          <a:p>
            <a:pPr marL="0" indent="0" algn="just">
              <a:buNone/>
            </a:pPr>
            <a:r>
              <a:rPr lang="ru-RU" sz="3000" dirty="0" smtClean="0">
                <a:latin typeface="Franklin Gothic Medium Cond" pitchFamily="34" charset="0"/>
              </a:rPr>
              <a:t>По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истечению</a:t>
            </a:r>
            <a:r>
              <a:rPr lang="ru-RU" sz="3000" dirty="0" smtClean="0">
                <a:latin typeface="Franklin Gothic Medium Cond" pitchFamily="34" charset="0"/>
              </a:rPr>
              <a:t>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времени</a:t>
            </a:r>
            <a:r>
              <a:rPr lang="ru-RU" sz="3000" dirty="0" smtClean="0">
                <a:latin typeface="Franklin Gothic Medium Cond" pitchFamily="34" charset="0"/>
              </a:rPr>
              <a:t> наложения жгута (в летнее время 1,5 – 2 часа; в зимнее 1 – 1,5 часа) необходимо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расслабить</a:t>
            </a:r>
            <a:r>
              <a:rPr lang="ru-RU" sz="3000" dirty="0" smtClean="0">
                <a:latin typeface="Franklin Gothic Medium Cond" pitchFamily="34" charset="0"/>
              </a:rPr>
              <a:t>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натяжение</a:t>
            </a:r>
            <a:r>
              <a:rPr lang="ru-RU" sz="3000" dirty="0" smtClean="0">
                <a:latin typeface="Franklin Gothic Medium Cond" pitchFamily="34" charset="0"/>
              </a:rPr>
              <a:t> с параллельным пальцевым прижатием места кровотечения на 10 – 15 мин. После чего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вновь</a:t>
            </a:r>
            <a:r>
              <a:rPr lang="ru-RU" sz="3000" dirty="0" smtClean="0">
                <a:latin typeface="Franklin Gothic Medium Cond" pitchFamily="34" charset="0"/>
              </a:rPr>
              <a:t> накладывают жгут и записывают (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дополняют</a:t>
            </a:r>
            <a:r>
              <a:rPr lang="ru-RU" sz="3000" dirty="0" smtClean="0">
                <a:latin typeface="Franklin Gothic Medium Cond" pitchFamily="34" charset="0"/>
              </a:rPr>
              <a:t>) время. Вторично жгут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накладывается</a:t>
            </a:r>
            <a:r>
              <a:rPr lang="ru-RU" sz="3000" dirty="0" smtClean="0">
                <a:latin typeface="Franklin Gothic Medium Cond" pitchFamily="34" charset="0"/>
              </a:rPr>
              <a:t>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выше</a:t>
            </a:r>
            <a:r>
              <a:rPr lang="ru-RU" sz="3000" dirty="0" smtClean="0">
                <a:latin typeface="Franklin Gothic Medium Cond" pitchFamily="34" charset="0"/>
              </a:rPr>
              <a:t> предыдущего места</a:t>
            </a:r>
          </a:p>
          <a:p>
            <a:pPr marL="0" indent="0" algn="just">
              <a:buNone/>
            </a:pPr>
            <a:r>
              <a:rPr lang="ru-RU" sz="3000" dirty="0" smtClean="0">
                <a:latin typeface="Franklin Gothic Medium Cond" pitchFamily="34" charset="0"/>
              </a:rPr>
              <a:t>При необходимости это делают неоднократно с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сокращением времени </a:t>
            </a:r>
            <a:r>
              <a:rPr lang="ru-RU" sz="3000" dirty="0" smtClean="0">
                <a:latin typeface="Franklin Gothic Medium Cond" pitchFamily="34" charset="0"/>
              </a:rPr>
              <a:t>натяжения до 1 часа летом и 30 минут – зимой</a:t>
            </a:r>
          </a:p>
          <a:p>
            <a:pPr marL="0" indent="0" algn="just">
              <a:buNone/>
            </a:pPr>
            <a:r>
              <a:rPr lang="ru-RU" sz="3000" dirty="0" smtClean="0">
                <a:latin typeface="Franklin Gothic Medium Cond" pitchFamily="34" charset="0"/>
              </a:rPr>
              <a:t>Жгут должен располагаться так, чтобы он был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заметен</a:t>
            </a:r>
          </a:p>
          <a:p>
            <a:pPr marL="0" indent="0" algn="just">
              <a:buNone/>
            </a:pPr>
            <a:r>
              <a:rPr lang="ru-RU" sz="3000" dirty="0" smtClean="0">
                <a:latin typeface="Franklin Gothic Medium Cond" pitchFamily="34" charset="0"/>
              </a:rPr>
              <a:t>При остановке кровотечения, пострадавшего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необходимо</a:t>
            </a:r>
            <a:r>
              <a:rPr lang="ru-RU" sz="3000" dirty="0" smtClean="0">
                <a:latin typeface="Franklin Gothic Medium Cond" pitchFamily="34" charset="0"/>
              </a:rPr>
              <a:t>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обезболить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332720" y="0"/>
            <a:ext cx="8752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16\42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63349" cy="1267097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ОСТАНОВКА КРОВОТЕЧЕНИЯ. ТЕХНИКА</a:t>
            </a:r>
            <a:endParaRPr lang="ru-RU" sz="40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188720"/>
            <a:ext cx="12192000" cy="5669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2800" dirty="0" smtClean="0">
                <a:latin typeface="Franklin Gothic Medium Cond" pitchFamily="34" charset="0"/>
              </a:rPr>
              <a:t> сильном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венозном</a:t>
            </a:r>
            <a:r>
              <a:rPr lang="ru-RU" sz="2800" dirty="0" smtClean="0">
                <a:latin typeface="Franklin Gothic Medium Cond" pitchFamily="34" charset="0"/>
              </a:rPr>
              <a:t> кровотечении, на период подготовки давящей повязки, кровотечение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останавливают</a:t>
            </a:r>
            <a:r>
              <a:rPr lang="ru-RU" sz="2800" dirty="0" smtClean="0">
                <a:latin typeface="Franklin Gothic Medium Cond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пальцевым</a:t>
            </a:r>
            <a:r>
              <a:rPr lang="ru-RU" sz="2800" dirty="0" smtClean="0">
                <a:latin typeface="Franklin Gothic Medium Cond" pitchFamily="34" charset="0"/>
              </a:rPr>
              <a:t> прижатием или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поднятием</a:t>
            </a:r>
            <a:r>
              <a:rPr lang="ru-RU" sz="2800" dirty="0" smtClean="0">
                <a:latin typeface="Franklin Gothic Medium Cond" pitchFamily="34" charset="0"/>
              </a:rPr>
              <a:t> конечности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вверх</a:t>
            </a:r>
            <a:r>
              <a:rPr lang="ru-RU" sz="2800" dirty="0" smtClean="0">
                <a:latin typeface="Franklin Gothic Medium Cond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smtClean="0">
                <a:latin typeface="Franklin Gothic Medium Cond" pitchFamily="34" charset="0"/>
              </a:rPr>
              <a:t>При поверхностных ранах накладывают несколько слоев чистой ткани, а затем туго бинтуют</a:t>
            </a:r>
          </a:p>
          <a:p>
            <a:pPr marL="0" indent="0" algn="just">
              <a:buNone/>
            </a:pPr>
            <a:r>
              <a:rPr lang="ru-RU" sz="2800" dirty="0" smtClean="0">
                <a:latin typeface="Franklin Gothic Medium Cond" pitchFamily="34" charset="0"/>
              </a:rPr>
              <a:t>При кровотечении из области груди, живота, шеи –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жгут</a:t>
            </a:r>
            <a:r>
              <a:rPr lang="ru-RU" sz="2800" dirty="0" smtClean="0">
                <a:latin typeface="Franklin Gothic Medium Cond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накладывать</a:t>
            </a:r>
            <a:r>
              <a:rPr lang="ru-RU" sz="2800" dirty="0" smtClean="0">
                <a:latin typeface="Franklin Gothic Medium Cond" pitchFamily="34" charset="0"/>
              </a:rPr>
              <a:t> категорически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запрещено</a:t>
            </a:r>
            <a:r>
              <a:rPr lang="ru-RU" sz="2800" dirty="0" smtClean="0">
                <a:latin typeface="Franklin Gothic Medium Cond" pitchFamily="34" charset="0"/>
              </a:rPr>
              <a:t>! При подобных кровотечениях накладываются давящие повязки или тугое </a:t>
            </a:r>
            <a:r>
              <a:rPr lang="ru-RU" sz="2800" dirty="0" err="1" smtClean="0">
                <a:latin typeface="Franklin Gothic Medium Cond" pitchFamily="34" charset="0"/>
              </a:rPr>
              <a:t>бинтование</a:t>
            </a:r>
            <a:endParaRPr lang="ru-RU" sz="2800" dirty="0" smtClean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Franklin Gothic Medium Cond" pitchFamily="34" charset="0"/>
              </a:rPr>
              <a:t>Капиллярное кровотечение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прекращается</a:t>
            </a:r>
            <a:r>
              <a:rPr lang="ru-RU" sz="2800" dirty="0" smtClean="0">
                <a:latin typeface="Franklin Gothic Medium Cond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самостоятельно</a:t>
            </a:r>
            <a:r>
              <a:rPr lang="ru-RU" sz="2800" dirty="0" smtClean="0">
                <a:latin typeface="Franklin Gothic Medium Cond" pitchFamily="34" charset="0"/>
              </a:rPr>
              <a:t> или же с использованием простой повязки или прижигающих средств</a:t>
            </a:r>
          </a:p>
          <a:p>
            <a:pPr marL="0" indent="0" algn="just">
              <a:buNone/>
            </a:pPr>
            <a:r>
              <a:rPr lang="ru-RU" sz="2800" dirty="0" smtClean="0">
                <a:latin typeface="Franklin Gothic Medium Cond" pitchFamily="34" charset="0"/>
              </a:rPr>
              <a:t>При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внутреннем</a:t>
            </a:r>
            <a:r>
              <a:rPr lang="ru-RU" sz="2800" dirty="0" smtClean="0">
                <a:latin typeface="Franklin Gothic Medium Cond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кровотечении</a:t>
            </a:r>
            <a:r>
              <a:rPr lang="ru-RU" sz="2800" dirty="0" smtClean="0">
                <a:latin typeface="Franklin Gothic Medium Cond" pitchFamily="34" charset="0"/>
              </a:rPr>
              <a:t> на предполагаемую область кладут лед и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немедленно</a:t>
            </a:r>
            <a:r>
              <a:rPr lang="ru-RU" sz="2800" dirty="0" smtClean="0">
                <a:latin typeface="Franklin Gothic Medium Cond" pitchFamily="34" charset="0"/>
              </a:rPr>
              <a:t> госпитализируют в стационар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371909" y="30871"/>
            <a:ext cx="1001404" cy="1105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17\42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28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26535" cy="1104405"/>
          </a:xfrm>
        </p:spPr>
        <p:txBody>
          <a:bodyPr/>
          <a:lstStyle/>
          <a:p>
            <a:r>
              <a:rPr lang="ru-RU" sz="4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СЕРДЕЧНО-ЛЕГОЧНАЯ РЕАНИМАЦИЯ</a:t>
            </a:r>
            <a:endParaRPr lang="ru-RU" sz="44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4406"/>
            <a:ext cx="12192000" cy="57535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Franklin Gothic Medium Cond" pitchFamily="34" charset="0"/>
              </a:rPr>
              <a:t>СЛР подразумевает максимально быстрое и поэтапное </a:t>
            </a:r>
            <a:r>
              <a:rPr lang="ru-RU" sz="3200" dirty="0" err="1" smtClean="0">
                <a:latin typeface="Franklin Gothic Medium Cond" pitchFamily="34" charset="0"/>
              </a:rPr>
              <a:t>реанимирование</a:t>
            </a:r>
            <a:r>
              <a:rPr lang="ru-RU" sz="3200" dirty="0" smtClean="0">
                <a:latin typeface="Franklin Gothic Medium Cond" pitchFamily="34" charset="0"/>
              </a:rPr>
              <a:t> пострадавшего. Общие правила сводятся к следующему:</a:t>
            </a:r>
          </a:p>
          <a:p>
            <a:pPr algn="just"/>
            <a:r>
              <a:rPr lang="ru-RU" sz="3200" dirty="0" smtClean="0">
                <a:latin typeface="Franklin Gothic Medium Cond" pitchFamily="34" charset="0"/>
              </a:rPr>
              <a:t>Обеспечение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свободной</a:t>
            </a:r>
            <a:r>
              <a:rPr lang="ru-RU" sz="3200" dirty="0">
                <a:latin typeface="Franklin Gothic Medium Cond" pitchFamily="34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проходимости</a:t>
            </a:r>
            <a:r>
              <a:rPr lang="ru-RU" sz="3200" dirty="0">
                <a:latin typeface="Franklin Gothic Medium Cond" pitchFamily="34" charset="0"/>
              </a:rPr>
              <a:t> дыхательных </a:t>
            </a:r>
            <a:r>
              <a:rPr lang="ru-RU" sz="3200" dirty="0" smtClean="0">
                <a:latin typeface="Franklin Gothic Medium Cond" pitchFamily="34" charset="0"/>
              </a:rPr>
              <a:t>путей</a:t>
            </a:r>
            <a:endParaRPr lang="ru-RU" sz="3200" b="1" dirty="0">
              <a:latin typeface="Franklin Gothic Medium Cond" pitchFamily="34" charset="0"/>
            </a:endParaRPr>
          </a:p>
          <a:p>
            <a:pPr algn="just"/>
            <a:r>
              <a:rPr lang="ru-RU" sz="3200" dirty="0">
                <a:latin typeface="Franklin Gothic Medium Cond" pitchFamily="34" charset="0"/>
              </a:rPr>
              <a:t>Искусственная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вентиляция</a:t>
            </a:r>
            <a:r>
              <a:rPr lang="ru-RU" sz="3200" dirty="0">
                <a:latin typeface="Franklin Gothic Medium Cond" pitchFamily="34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легких</a:t>
            </a:r>
            <a:r>
              <a:rPr lang="ru-RU" sz="3200" dirty="0">
                <a:latin typeface="Franklin Gothic Medium Cond" pitchFamily="34" charset="0"/>
              </a:rPr>
              <a:t> и восстановление дыхания.</a:t>
            </a:r>
            <a:endParaRPr lang="ru-RU" sz="3200" b="1" dirty="0">
              <a:latin typeface="Franklin Gothic Medium Cond" pitchFamily="34" charset="0"/>
            </a:endParaRPr>
          </a:p>
          <a:p>
            <a:pPr algn="just"/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Поддержание</a:t>
            </a:r>
            <a:r>
              <a:rPr lang="ru-RU" sz="3200" dirty="0">
                <a:latin typeface="Franklin Gothic Medium Cond" pitchFamily="34" charset="0"/>
              </a:rPr>
              <a:t> адекватного искусствен­ного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кровообращения</a:t>
            </a:r>
            <a:r>
              <a:rPr lang="ru-RU" sz="3200" dirty="0">
                <a:latin typeface="Franklin Gothic Medium Cond" pitchFamily="34" charset="0"/>
              </a:rPr>
              <a:t> с последующим его восстановлением.</a:t>
            </a:r>
            <a:endParaRPr lang="ru-RU" sz="3200" b="1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3200" dirty="0">
                <a:latin typeface="Franklin Gothic Medium Cond" pitchFamily="34" charset="0"/>
              </a:rPr>
              <a:t>В качестве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первичной реанимационной</a:t>
            </a:r>
            <a:r>
              <a:rPr lang="ru-RU" sz="3200" dirty="0">
                <a:latin typeface="Franklin Gothic Medium Cond" pitchFamily="34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процедуры</a:t>
            </a:r>
            <a:r>
              <a:rPr lang="ru-RU" sz="3200" dirty="0" smtClean="0">
                <a:latin typeface="Franklin Gothic Medium Cond" pitchFamily="34" charset="0"/>
              </a:rPr>
              <a:t> (чаще при </a:t>
            </a:r>
            <a:r>
              <a:rPr lang="ru-RU" sz="3200" dirty="0" err="1" smtClean="0">
                <a:latin typeface="Franklin Gothic Medium Cond" pitchFamily="34" charset="0"/>
              </a:rPr>
              <a:t>дефибриляции</a:t>
            </a:r>
            <a:r>
              <a:rPr lang="ru-RU" sz="3200" dirty="0" smtClean="0">
                <a:latin typeface="Franklin Gothic Medium Cond" pitchFamily="34" charset="0"/>
              </a:rPr>
              <a:t>) </a:t>
            </a:r>
            <a:r>
              <a:rPr lang="ru-RU" sz="3200" dirty="0">
                <a:latin typeface="Franklin Gothic Medium Cond" pitchFamily="34" charset="0"/>
              </a:rPr>
              <a:t>рекомендуют резкий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удар кула­ком</a:t>
            </a:r>
            <a:r>
              <a:rPr lang="ru-RU" sz="3200" dirty="0">
                <a:latin typeface="Franklin Gothic Medium Cond" pitchFamily="34" charset="0"/>
              </a:rPr>
              <a:t> в нижнюю часть грудины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однократно</a:t>
            </a:r>
            <a:r>
              <a:rPr lang="ru-RU" sz="3200" dirty="0">
                <a:latin typeface="Franklin Gothic Medium Cond" pitchFamily="34" charset="0"/>
              </a:rPr>
              <a:t> (осторожно! — не повредить грудину: у де­тей удар производят пальцами</a:t>
            </a:r>
            <a:r>
              <a:rPr lang="ru-RU" sz="3200" dirty="0" smtClean="0">
                <a:latin typeface="Franklin Gothic Medium Cond" pitchFamily="34" charset="0"/>
              </a:rPr>
              <a:t>)</a:t>
            </a:r>
            <a:endParaRPr lang="ru-RU" sz="3200" b="1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8846" y="4745"/>
            <a:ext cx="8621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18\42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38410" cy="112815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ПРИ ОКАЗАНИИ ПЕРВОЙ МЕДИЦИНСКОЙ ПОМОЩИ СЛЕДУЕТ ПРИДЕРЖИВАТЬСЯ СЛЕ­ДУЮЩИХ ПРАВИЛ</a:t>
            </a:r>
            <a:endParaRPr lang="ru-RU" sz="32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23653"/>
            <a:ext cx="12192001" cy="5729844"/>
          </a:xfrm>
        </p:spPr>
        <p:txBody>
          <a:bodyPr>
            <a:noAutofit/>
          </a:bodyPr>
          <a:lstStyle/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Действовать надо целесообразно, обдуманно, решительно, быстро и спокойно.</a:t>
            </a:r>
          </a:p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Прежде всего следует оценить обстановку и принять меры к прекраще­нию воздействия повреждающих факторов.</a:t>
            </a:r>
          </a:p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Быстро оценить состояние пострадавшего, определить тяжесть травмы, наличие кровотечения и др.</a:t>
            </a:r>
          </a:p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Осмотреть пострадавшего, определить способ и последовательность оказания первой медицинской помощи.</a:t>
            </a:r>
          </a:p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Решить, какие средства необходимы для оказания первой медицинской помощи, исходя из конкретных условий, обстоятельств, возможностей.</a:t>
            </a:r>
          </a:p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Оказать первую медицинскую помощь и подготовить пострадавшего к транспортировке.</a:t>
            </a:r>
          </a:p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Организовать транспортировку пострадавшего в лечебное учреждение.</a:t>
            </a:r>
          </a:p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Первую медицинскую помощь в максимально доступном объеме ока­зать на месте происшествия и по пути следования в лечебное учреждение.</a:t>
            </a:r>
          </a:p>
          <a:p>
            <a:pPr marL="576072" indent="-457200" algn="just">
              <a:buClr>
                <a:srgbClr val="FFFF00"/>
              </a:buClr>
              <a:buFont typeface="+mj-lt"/>
              <a:buAutoNum type="arabicPeriod"/>
            </a:pPr>
            <a:r>
              <a:rPr lang="ru-RU" sz="2200" dirty="0">
                <a:latin typeface="Franklin Gothic Medium Cond" panose="020B0606030402020204" pitchFamily="34" charset="0"/>
              </a:rPr>
              <a:t>Осуществлять присмотр за пострадавшим или внезапно заболевшим до отправки его в лечебное учреждение.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19766" y="56997"/>
            <a:ext cx="7228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1\42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1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24160" cy="1463040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ТЕХНИКА ПРОВЕДЕНИЯ СЕРДЕЧНО-ЛЕГОЧНОЙ РЕАНИМАЦИИ</a:t>
            </a:r>
            <a:endParaRPr lang="ru-RU" sz="40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63040"/>
            <a:ext cx="12192000" cy="5394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Franklin Gothic Medium Cond" pitchFamily="34" charset="0"/>
              </a:rPr>
              <a:t>Для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обеспечения</a:t>
            </a:r>
            <a:r>
              <a:rPr lang="ru-RU" sz="2800" dirty="0">
                <a:latin typeface="Franklin Gothic Medium Cond" pitchFamily="34" charset="0"/>
              </a:rPr>
              <a:t> свободной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проходимос­ти</a:t>
            </a:r>
            <a:r>
              <a:rPr lang="ru-RU" sz="2800" dirty="0">
                <a:latin typeface="Franklin Gothic Medium Cond" pitchFamily="34" charset="0"/>
              </a:rPr>
              <a:t> дыхательных путей необходимо </a:t>
            </a:r>
            <a:r>
              <a:rPr lang="ru-RU" sz="2800" dirty="0" smtClean="0">
                <a:latin typeface="Franklin Gothic Medium Cond" pitchFamily="34" charset="0"/>
              </a:rPr>
              <a:t>максимально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разогнуть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голову</a:t>
            </a:r>
            <a:r>
              <a:rPr lang="ru-RU" sz="2800" dirty="0">
                <a:latin typeface="Franklin Gothic Medium Cond" pitchFamily="34" charset="0"/>
              </a:rPr>
              <a:t> больного,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подло­жить</a:t>
            </a:r>
            <a:r>
              <a:rPr lang="ru-RU" sz="2800" dirty="0">
                <a:latin typeface="Franklin Gothic Medium Cond" pitchFamily="34" charset="0"/>
              </a:rPr>
              <a:t> под шею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валик</a:t>
            </a:r>
            <a:r>
              <a:rPr lang="ru-RU" sz="2800" dirty="0">
                <a:latin typeface="Franklin Gothic Medium Cond" pitchFamily="34" charset="0"/>
              </a:rPr>
              <a:t> 5—10 см,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выдвинуть</a:t>
            </a:r>
            <a:r>
              <a:rPr lang="ru-RU" sz="2800" dirty="0">
                <a:latin typeface="Franklin Gothic Medium Cond" pitchFamily="34" charset="0"/>
              </a:rPr>
              <a:t> вперед нижнюю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челюсть</a:t>
            </a:r>
            <a:r>
              <a:rPr lang="ru-RU" sz="2800" dirty="0">
                <a:latin typeface="Franklin Gothic Medium Cond" pitchFamily="34" charset="0"/>
              </a:rPr>
              <a:t>, снять зубные протезы и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удалить</a:t>
            </a:r>
            <a:r>
              <a:rPr lang="ru-RU" sz="2800" dirty="0">
                <a:latin typeface="Franklin Gothic Medium Cond" pitchFamily="34" charset="0"/>
              </a:rPr>
              <a:t> из полости рта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инород­ные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тела</a:t>
            </a:r>
            <a:r>
              <a:rPr lang="ru-RU" sz="2800" dirty="0">
                <a:latin typeface="Franklin Gothic Medium Cond" pitchFamily="34" charset="0"/>
              </a:rPr>
              <a:t>. При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наличии</a:t>
            </a:r>
            <a:r>
              <a:rPr lang="ru-RU" sz="2800" dirty="0">
                <a:latin typeface="Franklin Gothic Medium Cond" pitchFamily="34" charset="0"/>
              </a:rPr>
              <a:t> инородного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тела</a:t>
            </a:r>
            <a:r>
              <a:rPr lang="ru-RU" sz="2800" dirty="0">
                <a:latin typeface="Franklin Gothic Medium Cond" pitchFamily="34" charset="0"/>
              </a:rPr>
              <a:t> в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голосовой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щели</a:t>
            </a:r>
            <a:r>
              <a:rPr lang="ru-RU" sz="2800" dirty="0">
                <a:latin typeface="Franklin Gothic Medium Cond" pitchFamily="34" charset="0"/>
              </a:rPr>
              <a:t> рекомендуется приме­нить прием </a:t>
            </a:r>
            <a:r>
              <a:rPr lang="ru-RU" sz="2800" dirty="0" err="1">
                <a:latin typeface="Franklin Gothic Medium Cond" pitchFamily="34" charset="0"/>
              </a:rPr>
              <a:t>Селлика</a:t>
            </a:r>
            <a:r>
              <a:rPr lang="ru-RU" sz="2800" dirty="0">
                <a:latin typeface="Franklin Gothic Medium Cond" pitchFamily="34" charset="0"/>
              </a:rPr>
              <a:t>: повернуть больного на бок и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резко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надавить</a:t>
            </a:r>
            <a:r>
              <a:rPr lang="ru-RU" sz="2800" dirty="0">
                <a:latin typeface="Franklin Gothic Medium Cond" pitchFamily="34" charset="0"/>
              </a:rPr>
              <a:t> ладонью на </a:t>
            </a:r>
            <a:r>
              <a:rPr lang="ru-RU" sz="2800" dirty="0" err="1" smtClean="0">
                <a:solidFill>
                  <a:srgbClr val="FF0000"/>
                </a:solidFill>
                <a:latin typeface="Franklin Gothic Medium Cond" pitchFamily="34" charset="0"/>
              </a:rPr>
              <a:t>поддиафрагмальную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 </a:t>
            </a:r>
            <a:r>
              <a:rPr lang="ru-RU" sz="2800" dirty="0">
                <a:latin typeface="Franklin Gothic Medium Cond" pitchFamily="34" charset="0"/>
              </a:rPr>
              <a:t>(подложечную)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область</a:t>
            </a:r>
            <a:endParaRPr lang="ru-RU" sz="2800" b="1" dirty="0">
              <a:solidFill>
                <a:srgbClr val="FF0000"/>
              </a:solidFill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Выбор методики </a:t>
            </a:r>
            <a:r>
              <a:rPr lang="ru-RU" sz="2800" dirty="0">
                <a:latin typeface="Franklin Gothic Medium Cond" pitchFamily="34" charset="0"/>
              </a:rPr>
              <a:t>искусственной вентиля­ции легких (ИВЛ)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определяют проходимос­тью </a:t>
            </a:r>
            <a:r>
              <a:rPr lang="ru-RU" sz="2800" dirty="0">
                <a:latin typeface="Franklin Gothic Medium Cond" pitchFamily="34" charset="0"/>
              </a:rPr>
              <a:t>соответствующего отдела верхних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дыха­тельных путей</a:t>
            </a:r>
            <a:r>
              <a:rPr lang="ru-RU" sz="2800" dirty="0">
                <a:latin typeface="Franklin Gothic Medium Cond" pitchFamily="34" charset="0"/>
              </a:rPr>
              <a:t>. При свободной полости рта лучше применять дыхание «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рот в рот</a:t>
            </a:r>
            <a:r>
              <a:rPr lang="ru-RU" sz="2800" dirty="0">
                <a:latin typeface="Franklin Gothic Medium Cond" pitchFamily="34" charset="0"/>
              </a:rPr>
              <a:t>», зак­рыв пальцами нос пострадавшего и делая форсированные выдохи (в течение 1 с) со скоростью 12—14 в 1 мин.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спазме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 smtClean="0">
                <a:latin typeface="Franklin Gothic Medium Cond" pitchFamily="34" charset="0"/>
              </a:rPr>
              <a:t>жевательной </a:t>
            </a:r>
            <a:r>
              <a:rPr lang="ru-RU" sz="2800" dirty="0">
                <a:latin typeface="Franklin Gothic Medium Cond" pitchFamily="34" charset="0"/>
              </a:rPr>
              <a:t>мускулатуры, повреждениях </a:t>
            </a:r>
            <a:r>
              <a:rPr lang="ru-RU" sz="2800" dirty="0" smtClean="0">
                <a:latin typeface="Franklin Gothic Medium Cond" pitchFamily="34" charset="0"/>
              </a:rPr>
              <a:t>че­люсти </a:t>
            </a:r>
            <a:r>
              <a:rPr lang="ru-RU" sz="2800" dirty="0">
                <a:latin typeface="Franklin Gothic Medium Cond" pitchFamily="34" charset="0"/>
              </a:rPr>
              <a:t>у больного следует проводить ИВЛ «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рот к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носу</a:t>
            </a:r>
            <a:r>
              <a:rPr lang="ru-RU" sz="2800" dirty="0" smtClean="0">
                <a:latin typeface="Franklin Gothic Medium Cond" pitchFamily="34" charset="0"/>
              </a:rPr>
              <a:t>»</a:t>
            </a:r>
            <a:endParaRPr lang="ru-RU" sz="2800" b="1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8846" y="4745"/>
            <a:ext cx="927463" cy="1118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19\42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6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5724" cy="2417082"/>
          </a:xfrm>
        </p:spPr>
        <p:txBody>
          <a:bodyPr/>
          <a:lstStyle/>
          <a:p>
            <a:r>
              <a:rPr lang="ru-RU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ТЕХНИКА ПРОВЕДЕНИЯ СЕРДЕЧНО-ЛЕГОЧНОЙ РЕАНИМАЦИИ</a:t>
            </a:r>
            <a:endParaRPr lang="ru-RU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17082"/>
            <a:ext cx="12192000" cy="444091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Основными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симптомами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остановки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сердца</a:t>
            </a:r>
            <a:r>
              <a:rPr lang="ru-RU" sz="2600" dirty="0">
                <a:latin typeface="Franklin Gothic Medium Cond" pitchFamily="34" charset="0"/>
              </a:rPr>
              <a:t>: потеря сознания; отсутствие пульса, в том числе на сонной </a:t>
            </a:r>
            <a:r>
              <a:rPr lang="ru-RU" sz="2600" dirty="0" smtClean="0">
                <a:latin typeface="Franklin Gothic Medium Cond" pitchFamily="34" charset="0"/>
              </a:rPr>
              <a:t>и бедренной </a:t>
            </a:r>
            <a:r>
              <a:rPr lang="ru-RU" sz="2600" dirty="0">
                <a:latin typeface="Franklin Gothic Medium Cond" pitchFamily="34" charset="0"/>
              </a:rPr>
              <a:t>артериях; отсутствие сердечных толчков; остановка дыхания; бледность или </a:t>
            </a:r>
            <a:r>
              <a:rPr lang="ru-RU" sz="2600" dirty="0" err="1">
                <a:latin typeface="Franklin Gothic Medium Cond" pitchFamily="34" charset="0"/>
              </a:rPr>
              <a:t>синюшность</a:t>
            </a:r>
            <a:r>
              <a:rPr lang="ru-RU" sz="2600" dirty="0">
                <a:latin typeface="Franklin Gothic Medium Cond" pitchFamily="34" charset="0"/>
              </a:rPr>
              <a:t> кожи и слизистых оболочек; расширение зрачков; судороги, которые могут появиться в момент потери сознания и быть первым симптомом остановки сердца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Непрямой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массаж</a:t>
            </a:r>
            <a:r>
              <a:rPr lang="ru-RU" sz="2600" dirty="0">
                <a:latin typeface="Franklin Gothic Medium Cond" pitchFamily="34" charset="0"/>
              </a:rPr>
              <a:t> сердца, основанный на опорожнении полостей сердца при его ритмичном сдавливании между грудиной и позвоночником,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проводят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компрессией</a:t>
            </a:r>
            <a:r>
              <a:rPr lang="ru-RU" sz="2600" dirty="0">
                <a:latin typeface="Franklin Gothic Medium Cond" pitchFamily="34" charset="0"/>
              </a:rPr>
              <a:t> нижней трети грудины; ладони реанимато­ра находятся одна на другой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под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прямым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углом</a:t>
            </a:r>
            <a:r>
              <a:rPr lang="ru-RU" sz="2600" dirty="0">
                <a:latin typeface="Franklin Gothic Medium Cond" pitchFamily="34" charset="0"/>
              </a:rPr>
              <a:t>, локти выпрямлены. Частота сжатий — </a:t>
            </a:r>
            <a:r>
              <a:rPr lang="ru-RU" sz="2600" dirty="0" smtClean="0">
                <a:latin typeface="Franklin Gothic Medium Cond" pitchFamily="34" charset="0"/>
              </a:rPr>
              <a:t>около 100 </a:t>
            </a:r>
            <a:r>
              <a:rPr lang="ru-RU" sz="2600" dirty="0">
                <a:latin typeface="Franklin Gothic Medium Cond" pitchFamily="34" charset="0"/>
              </a:rPr>
              <a:t>в </a:t>
            </a:r>
            <a:r>
              <a:rPr lang="ru-RU" sz="2600" dirty="0" smtClean="0">
                <a:latin typeface="Franklin Gothic Medium Cond" pitchFamily="34" charset="0"/>
              </a:rPr>
              <a:t>минуту,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надавливая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>
                <a:latin typeface="Franklin Gothic Medium Cond" pitchFamily="34" charset="0"/>
              </a:rPr>
              <a:t>на грудину с такой силой,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чтобы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прогнуть</a:t>
            </a:r>
            <a:r>
              <a:rPr lang="ru-RU" sz="2600" dirty="0">
                <a:latin typeface="Franklin Gothic Medium Cond" pitchFamily="34" charset="0"/>
              </a:rPr>
              <a:t> ее по направлению к по­звоночнику на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4—5</a:t>
            </a:r>
            <a:r>
              <a:rPr lang="ru-RU" sz="2600" dirty="0">
                <a:latin typeface="Franklin Gothic Medium Cond" pitchFamily="34" charset="0"/>
              </a:rPr>
              <a:t> см.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>
                <a:latin typeface="Franklin Gothic Medium Cond" pitchFamily="34" charset="0"/>
              </a:rPr>
              <a:t>Соотноше­ние вдох/компрессия грудины = </a:t>
            </a:r>
            <a:r>
              <a:rPr lang="ru-RU" sz="2600" dirty="0" smtClean="0">
                <a:latin typeface="Franklin Gothic Medium Cond" pitchFamily="34" charset="0"/>
              </a:rPr>
              <a:t>2:15</a:t>
            </a:r>
            <a:endParaRPr lang="ru-RU" sz="2600" b="1" dirty="0">
              <a:latin typeface="Franklin Gothic Medium Cond" pitchFamily="34" charset="0"/>
            </a:endParaRPr>
          </a:p>
        </p:txBody>
      </p:sp>
      <p:pic>
        <p:nvPicPr>
          <p:cNvPr id="5122" name="Picture 2" descr="C:\Users\USer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724" y="0"/>
            <a:ext cx="4046275" cy="241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12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37223" cy="1175657"/>
          </a:xfrm>
        </p:spPr>
        <p:txBody>
          <a:bodyPr/>
          <a:lstStyle/>
          <a:p>
            <a:r>
              <a:rPr lang="ru-RU" sz="5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РЕАНИМАЦИЮ ПРОВОДЯТ ДО:</a:t>
            </a:r>
            <a:endParaRPr lang="ru-RU" sz="54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14846"/>
            <a:ext cx="12192000" cy="5643154"/>
          </a:xfrm>
        </p:spPr>
        <p:txBody>
          <a:bodyPr>
            <a:noAutofit/>
          </a:bodyPr>
          <a:lstStyle/>
          <a:p>
            <a:pPr algn="just"/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появление</a:t>
            </a:r>
            <a:r>
              <a:rPr lang="ru-RU" sz="3400" dirty="0">
                <a:latin typeface="Franklin Gothic Medium Cond" pitchFamily="34" charset="0"/>
              </a:rPr>
              <a:t> </a:t>
            </a:r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пульса</a:t>
            </a:r>
            <a:r>
              <a:rPr lang="ru-RU" sz="3400" dirty="0">
                <a:latin typeface="Franklin Gothic Medium Cond" pitchFamily="34" charset="0"/>
              </a:rPr>
              <a:t> на сонной, бедренных и лучевых артериях предплечья;</a:t>
            </a:r>
          </a:p>
          <a:p>
            <a:pPr algn="just"/>
            <a:r>
              <a:rPr lang="ru-RU" sz="3400" dirty="0" smtClean="0">
                <a:solidFill>
                  <a:srgbClr val="FF0000"/>
                </a:solidFill>
                <a:latin typeface="Franklin Gothic Medium Cond" pitchFamily="34" charset="0"/>
              </a:rPr>
              <a:t>повышение</a:t>
            </a:r>
            <a:r>
              <a:rPr lang="ru-RU" sz="3400" dirty="0" smtClean="0">
                <a:latin typeface="Franklin Gothic Medium Cond" pitchFamily="34" charset="0"/>
              </a:rPr>
              <a:t> артериального </a:t>
            </a:r>
            <a:r>
              <a:rPr lang="ru-RU" sz="3400" dirty="0" smtClean="0">
                <a:solidFill>
                  <a:srgbClr val="FF0000"/>
                </a:solidFill>
                <a:latin typeface="Franklin Gothic Medium Cond" pitchFamily="34" charset="0"/>
              </a:rPr>
              <a:t>давления</a:t>
            </a:r>
            <a:r>
              <a:rPr lang="ru-RU" sz="3400" dirty="0" smtClean="0">
                <a:latin typeface="Franklin Gothic Medium Cond" pitchFamily="34" charset="0"/>
              </a:rPr>
              <a:t> до 60 - 80 мм рт. ст.;</a:t>
            </a:r>
          </a:p>
          <a:p>
            <a:pPr algn="just"/>
            <a:r>
              <a:rPr lang="ru-RU" sz="3400" dirty="0" smtClean="0">
                <a:solidFill>
                  <a:srgbClr val="FF0000"/>
                </a:solidFill>
                <a:latin typeface="Franklin Gothic Medium Cond" pitchFamily="34" charset="0"/>
              </a:rPr>
              <a:t>сужение</a:t>
            </a:r>
            <a:r>
              <a:rPr lang="ru-RU" sz="3400" dirty="0" smtClean="0">
                <a:latin typeface="Franklin Gothic Medium Cond" pitchFamily="34" charset="0"/>
              </a:rPr>
              <a:t> </a:t>
            </a:r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зрачков</a:t>
            </a:r>
            <a:r>
              <a:rPr lang="ru-RU" sz="3400" dirty="0">
                <a:latin typeface="Franklin Gothic Medium Cond" pitchFamily="34" charset="0"/>
              </a:rPr>
              <a:t> и появление их </a:t>
            </a:r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реакции</a:t>
            </a:r>
            <a:r>
              <a:rPr lang="ru-RU" sz="3400" dirty="0">
                <a:latin typeface="Franklin Gothic Medium Cond" pitchFamily="34" charset="0"/>
              </a:rPr>
              <a:t> </a:t>
            </a:r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на</a:t>
            </a:r>
            <a:r>
              <a:rPr lang="ru-RU" sz="3400" dirty="0">
                <a:latin typeface="Franklin Gothic Medium Cond" pitchFamily="34" charset="0"/>
              </a:rPr>
              <a:t> </a:t>
            </a:r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свет</a:t>
            </a:r>
            <a:r>
              <a:rPr lang="ru-RU" sz="3400" dirty="0">
                <a:latin typeface="Franklin Gothic Medium Cond" pitchFamily="34" charset="0"/>
              </a:rPr>
              <a:t>;</a:t>
            </a:r>
          </a:p>
          <a:p>
            <a:pPr algn="just"/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исчезновение</a:t>
            </a:r>
            <a:r>
              <a:rPr lang="ru-RU" sz="3400" dirty="0">
                <a:latin typeface="Franklin Gothic Medium Cond" pitchFamily="34" charset="0"/>
              </a:rPr>
              <a:t> </a:t>
            </a:r>
            <a:r>
              <a:rPr lang="ru-RU" sz="3400" dirty="0" err="1">
                <a:latin typeface="Franklin Gothic Medium Cond" pitchFamily="34" charset="0"/>
              </a:rPr>
              <a:t>синюшности</a:t>
            </a:r>
            <a:r>
              <a:rPr lang="ru-RU" sz="3400" dirty="0">
                <a:latin typeface="Franklin Gothic Medium Cond" pitchFamily="34" charset="0"/>
              </a:rPr>
              <a:t> и «мертвенной» </a:t>
            </a:r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бледности</a:t>
            </a:r>
            <a:r>
              <a:rPr lang="ru-RU" sz="3400" dirty="0">
                <a:latin typeface="Franklin Gothic Medium Cond" pitchFamily="34" charset="0"/>
              </a:rPr>
              <a:t>;</a:t>
            </a:r>
          </a:p>
          <a:p>
            <a:pPr algn="just"/>
            <a:r>
              <a:rPr lang="ru-RU" sz="3400" dirty="0">
                <a:latin typeface="Franklin Gothic Medium Cond" pitchFamily="34" charset="0"/>
              </a:rPr>
              <a:t>последующее </a:t>
            </a:r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восстановление</a:t>
            </a:r>
            <a:r>
              <a:rPr lang="ru-RU" sz="3400" dirty="0">
                <a:latin typeface="Franklin Gothic Medium Cond" pitchFamily="34" charset="0"/>
              </a:rPr>
              <a:t> самостоятельного </a:t>
            </a:r>
            <a:r>
              <a:rPr lang="ru-RU" sz="3400" dirty="0" smtClean="0">
                <a:solidFill>
                  <a:srgbClr val="FF0000"/>
                </a:solidFill>
                <a:latin typeface="Franklin Gothic Medium Cond" pitchFamily="34" charset="0"/>
              </a:rPr>
              <a:t>дыхания;</a:t>
            </a:r>
          </a:p>
          <a:p>
            <a:pPr algn="just"/>
            <a:r>
              <a:rPr lang="ru-RU" sz="3400" dirty="0" smtClean="0">
                <a:solidFill>
                  <a:srgbClr val="FF0000"/>
                </a:solidFill>
                <a:latin typeface="Franklin Gothic Medium Cond" pitchFamily="34" charset="0"/>
              </a:rPr>
              <a:t>появления </a:t>
            </a:r>
            <a:r>
              <a:rPr lang="ru-RU" sz="3400" dirty="0" smtClean="0">
                <a:latin typeface="Franklin Gothic Medium Cond" pitchFamily="34" charset="0"/>
              </a:rPr>
              <a:t>явных </a:t>
            </a:r>
            <a:r>
              <a:rPr lang="ru-RU" sz="3400" dirty="0">
                <a:latin typeface="Franklin Gothic Medium Cond" pitchFamily="34" charset="0"/>
              </a:rPr>
              <a:t>признаков биологи­ческой </a:t>
            </a:r>
            <a:r>
              <a:rPr lang="ru-RU" sz="3400" dirty="0">
                <a:solidFill>
                  <a:srgbClr val="FF0000"/>
                </a:solidFill>
                <a:latin typeface="Franklin Gothic Medium Cond" pitchFamily="34" charset="0"/>
              </a:rPr>
              <a:t>смерти</a:t>
            </a:r>
            <a:r>
              <a:rPr lang="ru-RU" sz="3400" dirty="0">
                <a:latin typeface="Franklin Gothic Medium Cond" pitchFamily="34" charset="0"/>
              </a:rPr>
              <a:t> (нарастающий цианоз кожи и </a:t>
            </a:r>
            <a:r>
              <a:rPr lang="ru-RU" sz="3400" dirty="0" err="1">
                <a:latin typeface="Franklin Gothic Medium Cond" pitchFamily="34" charset="0"/>
              </a:rPr>
              <a:t>акроцианоз</a:t>
            </a:r>
            <a:r>
              <a:rPr lang="ru-RU" sz="3400" dirty="0">
                <a:latin typeface="Franklin Gothic Medium Cond" pitchFamily="34" charset="0"/>
              </a:rPr>
              <a:t> в сочетании с асистолией по ЭКГ и апноэ, широкий зрачок, не реаги­рующий на свет</a:t>
            </a:r>
            <a:r>
              <a:rPr lang="ru-RU" sz="3400" dirty="0" smtClean="0">
                <a:latin typeface="Franklin Gothic Medium Cond" pitchFamily="34" charset="0"/>
              </a:rPr>
              <a:t>)</a:t>
            </a:r>
            <a:endParaRPr lang="ru-RU" sz="3400" b="1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32720" y="0"/>
            <a:ext cx="9013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21\42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50286" cy="1489166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НАЛОЖЕНИЕ ПОВЯЗОК. ОБЩЕЕ</a:t>
            </a:r>
            <a:endParaRPr lang="ru-RU" sz="48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9531"/>
            <a:ext cx="12192000" cy="5995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Franklin Gothic Medium Cond" pitchFamily="34" charset="0"/>
              </a:rPr>
              <a:t>Повязки необходимы для закрытия раны, предупреждения ее инфицированности и остановки кровотечения</a:t>
            </a:r>
            <a:r>
              <a:rPr lang="ru-RU" sz="2400" dirty="0" smtClean="0">
                <a:latin typeface="Franklin Gothic Medium Cond" pitchFamily="34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Повязки, в зависимости от назначения, бывают:</a:t>
            </a:r>
          </a:p>
          <a:p>
            <a:r>
              <a:rPr lang="ru-RU" sz="2400" dirty="0" smtClean="0">
                <a:latin typeface="Franklin Gothic Medium Cond" pitchFamily="34" charset="0"/>
              </a:rPr>
              <a:t>Защитные – предназначены для предотвращения инфицирования раны</a:t>
            </a:r>
          </a:p>
          <a:p>
            <a:r>
              <a:rPr lang="ru-RU" sz="2400" dirty="0" smtClean="0">
                <a:latin typeface="Franklin Gothic Medium Cond" pitchFamily="34" charset="0"/>
              </a:rPr>
              <a:t>Давящие – предназначены для остановки кровотечения</a:t>
            </a:r>
          </a:p>
          <a:p>
            <a:r>
              <a:rPr lang="ru-RU" sz="2400" dirty="0" smtClean="0">
                <a:latin typeface="Franklin Gothic Medium Cond" pitchFamily="34" charset="0"/>
              </a:rPr>
              <a:t>Иммобилизующие – предназначены для фиксации положения части тела</a:t>
            </a:r>
          </a:p>
          <a:p>
            <a:r>
              <a:rPr lang="ru-RU" sz="2400" dirty="0" err="1" smtClean="0">
                <a:latin typeface="Franklin Gothic Medium Cond" pitchFamily="34" charset="0"/>
              </a:rPr>
              <a:t>Окклюзионные</a:t>
            </a:r>
            <a:r>
              <a:rPr lang="ru-RU" sz="2400" dirty="0" smtClean="0">
                <a:latin typeface="Franklin Gothic Medium Cond" pitchFamily="34" charset="0"/>
              </a:rPr>
              <a:t> – предназначены для герметичного закрытия полости тела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Чтобы избежать инфицированности раны следует:</a:t>
            </a:r>
          </a:p>
          <a:p>
            <a:r>
              <a:rPr lang="ru-RU" sz="2400" dirty="0" smtClean="0">
                <a:latin typeface="Franklin Gothic Medium Cond" pitchFamily="34" charset="0"/>
              </a:rPr>
              <a:t>Запрещается трогать рану руками</a:t>
            </a:r>
          </a:p>
          <a:p>
            <a:r>
              <a:rPr lang="ru-RU" sz="2400" dirty="0" smtClean="0">
                <a:latin typeface="Franklin Gothic Medium Cond" pitchFamily="34" charset="0"/>
              </a:rPr>
              <a:t>Удалять прилипшую или остатки одежды</a:t>
            </a:r>
          </a:p>
          <a:p>
            <a:r>
              <a:rPr lang="ru-RU" sz="2400" dirty="0" smtClean="0">
                <a:latin typeface="Franklin Gothic Medium Cond" pitchFamily="34" charset="0"/>
              </a:rPr>
              <a:t>Извлекать из раны инородные тела, особенно глубоко вошедшие</a:t>
            </a:r>
            <a:endParaRPr lang="ru-RU" sz="24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8846" y="96186"/>
            <a:ext cx="8360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22\42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9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-1"/>
            <a:ext cx="10411098" cy="1254035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НАЛОЖЕНИЕ ПОВЯЗОК. ТЕХНИКА</a:t>
            </a:r>
            <a:endParaRPr lang="ru-RU" sz="48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75657"/>
            <a:ext cx="12192000" cy="56823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300" dirty="0" smtClean="0">
                <a:latin typeface="Franklin Gothic Medium Cond" pitchFamily="34" charset="0"/>
              </a:rPr>
              <a:t>Для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наложения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повязки</a:t>
            </a:r>
            <a:r>
              <a:rPr lang="ru-RU" sz="3300" dirty="0">
                <a:latin typeface="Franklin Gothic Medium Cond" pitchFamily="34" charset="0"/>
              </a:rPr>
              <a:t> на рану, особенно при переломах, кровотечениях, термических и химических ожогах, надо правильно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снять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одежду</a:t>
            </a:r>
            <a:r>
              <a:rPr lang="ru-RU" sz="3300" dirty="0">
                <a:latin typeface="Franklin Gothic Medium Cond" pitchFamily="34" charset="0"/>
              </a:rPr>
              <a:t>. Сначала ее снимают со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здоровой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руки</a:t>
            </a:r>
            <a:r>
              <a:rPr lang="ru-RU" sz="3300" dirty="0">
                <a:latin typeface="Franklin Gothic Medium Cond" pitchFamily="34" charset="0"/>
              </a:rPr>
              <a:t>, на ногах — так же. При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сильных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кровотечениях</a:t>
            </a:r>
            <a:r>
              <a:rPr lang="ru-RU" sz="3300" dirty="0">
                <a:latin typeface="Franklin Gothic Medium Cond" pitchFamily="34" charset="0"/>
              </a:rPr>
              <a:t> и тяжелых ожогах одежду не снимают, а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разрезают</a:t>
            </a:r>
            <a:r>
              <a:rPr lang="ru-RU" sz="3300" dirty="0">
                <a:latin typeface="Franklin Gothic Medium Cond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3300" dirty="0">
                <a:latin typeface="Franklin Gothic Medium Cond" pitchFamily="34" charset="0"/>
              </a:rPr>
              <a:t>Необходимо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помнить</a:t>
            </a:r>
            <a:r>
              <a:rPr lang="ru-RU" sz="3300" dirty="0">
                <a:latin typeface="Franklin Gothic Medium Cond" pitchFamily="34" charset="0"/>
              </a:rPr>
              <a:t>, что при ранах, переломах, ожогах всякое резкое движение, переворачивание,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перемещение</a:t>
            </a:r>
            <a:r>
              <a:rPr lang="ru-RU" sz="3300" dirty="0">
                <a:latin typeface="Franklin Gothic Medium Cond" pitchFamily="34" charset="0"/>
              </a:rPr>
              <a:t> пострадавшего резко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усиливают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боль</a:t>
            </a:r>
            <a:r>
              <a:rPr lang="ru-RU" sz="3300" dirty="0">
                <a:latin typeface="Franklin Gothic Medium Cond" pitchFamily="34" charset="0"/>
              </a:rPr>
              <a:t>, что может значительно ухудшить его общее состояние,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вызвать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шок</a:t>
            </a:r>
            <a:r>
              <a:rPr lang="ru-RU" sz="3300" dirty="0">
                <a:latin typeface="Franklin Gothic Medium Cond" pitchFamily="34" charset="0"/>
              </a:rPr>
              <a:t>, остановку сердца, </a:t>
            </a:r>
            <a:r>
              <a:rPr lang="ru-RU" sz="3300" dirty="0" smtClean="0">
                <a:latin typeface="Franklin Gothic Medium Cond" pitchFamily="34" charset="0"/>
              </a:rPr>
              <a:t>дыхания. Поэтому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поднимать</a:t>
            </a:r>
            <a:r>
              <a:rPr lang="ru-RU" sz="3300" dirty="0">
                <a:latin typeface="Franklin Gothic Medium Cond" pitchFamily="34" charset="0"/>
              </a:rPr>
              <a:t> поврежденную конечность или пострадавшего сле­дует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осторожно</a:t>
            </a:r>
            <a:r>
              <a:rPr lang="ru-RU" sz="3300" dirty="0">
                <a:latin typeface="Franklin Gothic Medium Cond" pitchFamily="34" charset="0"/>
              </a:rPr>
              <a:t>,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поддерживая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 smtClean="0">
                <a:latin typeface="Franklin Gothic Medium Cond" pitchFamily="34" charset="0"/>
              </a:rPr>
              <a:t>снизу</a:t>
            </a:r>
            <a:endParaRPr lang="ru-RU" sz="33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8846" y="17808"/>
            <a:ext cx="10275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23\42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-1"/>
            <a:ext cx="5913438" cy="2619375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НАЛОЖЕНИЕ ПОВЯЗОК. ТЕХНИКА</a:t>
            </a:r>
            <a:endParaRPr lang="ru-RU" sz="48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19375"/>
            <a:ext cx="12192000" cy="4238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Бинтуют рану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слева на право </a:t>
            </a:r>
            <a:r>
              <a:rPr lang="ru-RU" sz="2600" dirty="0" smtClean="0">
                <a:latin typeface="Franklin Gothic Medium Cond" pitchFamily="34" charset="0"/>
              </a:rPr>
              <a:t>круговыми ходами. Бинт держат в правой руке, а левой удерживают его свободный конец.</a:t>
            </a:r>
          </a:p>
          <a:p>
            <a:pPr marL="0" indent="0" algn="just">
              <a:buNone/>
            </a:pPr>
            <a:r>
              <a:rPr lang="ru-RU" sz="2600" dirty="0">
                <a:latin typeface="Franklin Gothic Medium Cond" pitchFamily="34" charset="0"/>
              </a:rPr>
              <a:t>К</a:t>
            </a:r>
            <a:r>
              <a:rPr lang="ru-RU" sz="2600" dirty="0" smtClean="0">
                <a:latin typeface="Franklin Gothic Medium Cond" pitchFamily="34" charset="0"/>
              </a:rPr>
              <a:t>аждый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последующий ход </a:t>
            </a:r>
            <a:r>
              <a:rPr lang="ru-RU" sz="2600" dirty="0" smtClean="0">
                <a:latin typeface="Franklin Gothic Medium Cond" pitchFamily="34" charset="0"/>
              </a:rPr>
              <a:t>бинта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прикрывает предыдущий </a:t>
            </a:r>
            <a:r>
              <a:rPr lang="ru-RU" sz="2600" dirty="0" smtClean="0">
                <a:latin typeface="Franklin Gothic Medium Cond" pitchFamily="34" charset="0"/>
              </a:rPr>
              <a:t>на половину ширины бинта.</a:t>
            </a:r>
          </a:p>
          <a:p>
            <a:pPr marL="0" indent="0" algn="just">
              <a:buNone/>
            </a:pPr>
            <a:r>
              <a:rPr lang="ru-RU" sz="2600" dirty="0" err="1" smtClean="0">
                <a:latin typeface="Franklin Gothic Medium Cond" pitchFamily="34" charset="0"/>
              </a:rPr>
              <a:t>Бинтование</a:t>
            </a:r>
            <a:r>
              <a:rPr lang="ru-RU" sz="2600" dirty="0" smtClean="0">
                <a:latin typeface="Franklin Gothic Medium Cond" pitchFamily="34" charset="0"/>
              </a:rPr>
              <a:t> должно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 </a:t>
            </a:r>
            <a:r>
              <a:rPr lang="ru-RU" sz="2600" dirty="0" smtClean="0">
                <a:latin typeface="Franklin Gothic Medium Cond" pitchFamily="34" charset="0"/>
              </a:rPr>
              <a:t>быть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 плотным, </a:t>
            </a:r>
            <a:r>
              <a:rPr lang="ru-RU" sz="2600" dirty="0" smtClean="0">
                <a:latin typeface="Franklin Gothic Medium Cond" pitchFamily="34" charset="0"/>
              </a:rPr>
              <a:t>но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 </a:t>
            </a:r>
            <a:r>
              <a:rPr lang="ru-RU" sz="2600" dirty="0" smtClean="0">
                <a:latin typeface="Franklin Gothic Medium Cond" pitchFamily="34" charset="0"/>
              </a:rPr>
              <a:t>не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 </a:t>
            </a:r>
            <a:r>
              <a:rPr lang="ru-RU" sz="2600" dirty="0" smtClean="0">
                <a:latin typeface="Franklin Gothic Medium Cond" pitchFamily="34" charset="0"/>
              </a:rPr>
              <a:t>врезаться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 </a:t>
            </a:r>
            <a:r>
              <a:rPr lang="ru-RU" sz="2600" dirty="0" smtClean="0">
                <a:latin typeface="Franklin Gothic Medium Cond" pitchFamily="34" charset="0"/>
              </a:rPr>
              <a:t>в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 </a:t>
            </a:r>
            <a:r>
              <a:rPr lang="ru-RU" sz="2600" dirty="0" smtClean="0">
                <a:latin typeface="Franklin Gothic Medium Cond" pitchFamily="34" charset="0"/>
              </a:rPr>
              <a:t>кожу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 </a:t>
            </a:r>
            <a:r>
              <a:rPr lang="ru-RU" sz="2600" dirty="0" smtClean="0">
                <a:latin typeface="Franklin Gothic Medium Cond" pitchFamily="34" charset="0"/>
              </a:rPr>
              <a:t>и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 не нарушать кровоснабжение</a:t>
            </a:r>
          </a:p>
          <a:p>
            <a:pPr algn="just"/>
            <a:endParaRPr lang="ru-RU" sz="26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Особое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внимание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наложении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герметической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повязки</a:t>
            </a:r>
            <a:r>
              <a:rPr lang="ru-RU" sz="2600" dirty="0" smtClean="0">
                <a:latin typeface="Franklin Gothic Medium Cond" pitchFamily="34" charset="0"/>
              </a:rPr>
              <a:t> при ранении грудной клетки. В ней используют, из подручных средств: целлофановый пакет, объемное количество тканевого состава и вату в большом количестве, что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прибинтовывают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туго</a:t>
            </a:r>
            <a:r>
              <a:rPr lang="ru-RU" sz="2600" dirty="0" smtClean="0">
                <a:latin typeface="Franklin Gothic Medium Cond" pitchFamily="34" charset="0"/>
              </a:rPr>
              <a:t> к грудной клетке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спирально</a:t>
            </a:r>
            <a:r>
              <a:rPr lang="ru-RU" sz="2600" dirty="0" smtClean="0">
                <a:latin typeface="Franklin Gothic Medium Cond" pitchFamily="34" charset="0"/>
              </a:rPr>
              <a:t> или крестообразно</a:t>
            </a:r>
            <a:endParaRPr lang="ru-RU" sz="2600" dirty="0">
              <a:latin typeface="Franklin Gothic Medium Cond" pitchFamily="34" charset="0"/>
            </a:endParaRPr>
          </a:p>
        </p:txBody>
      </p:sp>
      <p:pic>
        <p:nvPicPr>
          <p:cNvPr id="4" name="Picture 2" descr="C:\Users\USer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438" y="0"/>
            <a:ext cx="6278562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71555" y="4715691"/>
            <a:ext cx="6220445" cy="2142309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Franklin Gothic Medium Cond" pitchFamily="34" charset="0"/>
              </a:rPr>
              <a:t>Повязки на грудную клетку:</a:t>
            </a:r>
            <a:r>
              <a:rPr lang="ru-RU" dirty="0" smtClean="0">
                <a:latin typeface="Franklin Gothic Medium Cond" pitchFamily="34" charset="0"/>
              </a:rPr>
              <a:t> а – спиралевидная повязка; б – повязка </a:t>
            </a:r>
            <a:r>
              <a:rPr lang="ru-RU" dirty="0" err="1" smtClean="0">
                <a:latin typeface="Franklin Gothic Medium Cond" pitchFamily="34" charset="0"/>
              </a:rPr>
              <a:t>Дезо</a:t>
            </a:r>
            <a:r>
              <a:rPr lang="ru-RU" dirty="0" smtClean="0">
                <a:latin typeface="Franklin Gothic Medium Cond" pitchFamily="34" charset="0"/>
              </a:rPr>
              <a:t>; в – колосовидная на плечевой сустав</a:t>
            </a:r>
            <a:endParaRPr lang="ru-RU" dirty="0">
              <a:latin typeface="Franklin Gothic Medium Cond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0" y="4894820"/>
            <a:ext cx="5590902" cy="1963180"/>
          </a:xfrm>
        </p:spPr>
        <p:txBody>
          <a:bodyPr>
            <a:noAutofit/>
          </a:bodyPr>
          <a:lstStyle/>
          <a:p>
            <a:pPr algn="just"/>
            <a:r>
              <a:rPr lang="ru-RU" sz="2100" dirty="0">
                <a:solidFill>
                  <a:srgbClr val="FF0000"/>
                </a:solidFill>
                <a:latin typeface="Franklin Gothic Medium Cond" pitchFamily="34" charset="0"/>
              </a:rPr>
              <a:t>Повязки на верхнюю и нижнюю конечности:</a:t>
            </a:r>
            <a:r>
              <a:rPr lang="ru-RU" sz="2100" dirty="0">
                <a:latin typeface="Franklin Gothic Medium Cond" pitchFamily="34" charset="0"/>
              </a:rPr>
              <a:t> а — на кисть и лучезапястный сустав; б — на второй палец кисти; в — сетчато-трубчатые повязки на пальцы кисти; г — на первый палец стопы; д — на всю стопу; е — комбинированная на бедро, ягодицу и </a:t>
            </a:r>
            <a:r>
              <a:rPr lang="ru-RU" sz="2100" dirty="0" smtClean="0">
                <a:latin typeface="Franklin Gothic Medium Cond" pitchFamily="34" charset="0"/>
              </a:rPr>
              <a:t>живот</a:t>
            </a:r>
            <a:endParaRPr lang="ru-RU" sz="2100" dirty="0">
              <a:latin typeface="Franklin Gothic Medium Cond" pitchFamily="34" charset="0"/>
            </a:endParaRPr>
          </a:p>
        </p:txBody>
      </p:sp>
      <p:pic>
        <p:nvPicPr>
          <p:cNvPr id="8194" name="Picture 2" descr="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555" y="1507990"/>
            <a:ext cx="6220445" cy="320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imag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590903" cy="489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367637" y="0"/>
            <a:ext cx="10101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25\42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2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358846" cy="1397726"/>
          </a:xfrm>
        </p:spPr>
        <p:txBody>
          <a:bodyPr/>
          <a:lstStyle/>
          <a:p>
            <a:r>
              <a:rPr lang="ru-RU" sz="4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ПРОФИЛАКТИКА ИНФИЦИРОВАНИЯ</a:t>
            </a:r>
            <a:endParaRPr lang="ru-RU" sz="44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757646"/>
            <a:ext cx="8331200" cy="61003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50" dirty="0">
                <a:latin typeface="Franklin Gothic Medium Cond" pitchFamily="34" charset="0"/>
              </a:rPr>
              <a:t>При обработке ран, с целью предотвратить инфицирование, следует:</a:t>
            </a:r>
          </a:p>
          <a:p>
            <a:pPr algn="just"/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Залить</a:t>
            </a:r>
            <a:r>
              <a:rPr lang="ru-RU" sz="2450" dirty="0">
                <a:latin typeface="Franklin Gothic Medium Cond" pitchFamily="34" charset="0"/>
              </a:rPr>
              <a:t> раневую поверхность (рану)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перекисью</a:t>
            </a:r>
            <a:r>
              <a:rPr lang="ru-RU" sz="2450" dirty="0">
                <a:latin typeface="Franklin Gothic Medium Cond" pitchFamily="34" charset="0"/>
              </a:rPr>
              <a:t>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водорода</a:t>
            </a:r>
            <a:r>
              <a:rPr lang="ru-RU" sz="2450" dirty="0">
                <a:latin typeface="Franklin Gothic Medium Cond" pitchFamily="34" charset="0"/>
              </a:rPr>
              <a:t> 3%, после чего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обрабатывают</a:t>
            </a:r>
            <a:r>
              <a:rPr lang="ru-RU" sz="2450" dirty="0">
                <a:latin typeface="Franklin Gothic Medium Cond" pitchFamily="34" charset="0"/>
              </a:rPr>
              <a:t> </a:t>
            </a:r>
            <a:r>
              <a:rPr lang="ru-RU" sz="2450" dirty="0" smtClean="0">
                <a:latin typeface="Franklin Gothic Medium Cond" pitchFamily="34" charset="0"/>
              </a:rPr>
              <a:t>стерильным </a:t>
            </a:r>
            <a:r>
              <a:rPr lang="ru-RU" sz="2450" dirty="0">
                <a:latin typeface="Franklin Gothic Medium Cond" pitchFamily="34" charset="0"/>
              </a:rPr>
              <a:t>тампоном (марлевым).</a:t>
            </a:r>
          </a:p>
          <a:p>
            <a:pPr algn="just"/>
            <a:r>
              <a:rPr lang="ru-RU" sz="2450" dirty="0" smtClean="0">
                <a:latin typeface="Franklin Gothic Medium Cond" pitchFamily="34" charset="0"/>
              </a:rPr>
              <a:t>Растворами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йода</a:t>
            </a:r>
            <a:r>
              <a:rPr lang="ru-RU" sz="2450" dirty="0">
                <a:latin typeface="Franklin Gothic Medium Cond" pitchFamily="34" charset="0"/>
              </a:rPr>
              <a:t> или </a:t>
            </a:r>
            <a:r>
              <a:rPr lang="ru-RU" sz="2450" dirty="0" smtClean="0">
                <a:latin typeface="Franklin Gothic Medium Cond" pitchFamily="34" charset="0"/>
              </a:rPr>
              <a:t>бриллиантовой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зелени</a:t>
            </a:r>
            <a:r>
              <a:rPr lang="ru-RU" sz="2450" dirty="0">
                <a:latin typeface="Franklin Gothic Medium Cond" pitchFamily="34" charset="0"/>
              </a:rPr>
              <a:t> можно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обрабатывать</a:t>
            </a:r>
            <a:r>
              <a:rPr lang="ru-RU" sz="2450" dirty="0">
                <a:latin typeface="Franklin Gothic Medium Cond" pitchFamily="34" charset="0"/>
              </a:rPr>
              <a:t>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только</a:t>
            </a:r>
            <a:r>
              <a:rPr lang="ru-RU" sz="2450" dirty="0">
                <a:latin typeface="Franklin Gothic Medium Cond" pitchFamily="34" charset="0"/>
              </a:rPr>
              <a:t>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края</a:t>
            </a:r>
            <a:r>
              <a:rPr lang="ru-RU" sz="2450" dirty="0">
                <a:latin typeface="Franklin Gothic Medium Cond" pitchFamily="34" charset="0"/>
              </a:rPr>
              <a:t>. При их отсутствии обработка производится </a:t>
            </a:r>
            <a:r>
              <a:rPr lang="ru-RU" sz="2450" dirty="0">
                <a:solidFill>
                  <a:srgbClr val="FF0000"/>
                </a:solidFill>
                <a:latin typeface="Franklin Gothic Medium Cond" pitchFamily="34" charset="0"/>
              </a:rPr>
              <a:t>спиртом</a:t>
            </a:r>
            <a:r>
              <a:rPr lang="ru-RU" sz="2450" dirty="0">
                <a:latin typeface="Franklin Gothic Medium Cond" pitchFamily="34" charset="0"/>
              </a:rPr>
              <a:t>, после чего накладывается повязка</a:t>
            </a:r>
          </a:p>
          <a:p>
            <a:pPr marL="0" indent="0" algn="just">
              <a:buNone/>
            </a:pPr>
            <a:r>
              <a:rPr lang="ru-RU" sz="245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ВИДЫ БИНТОВ:</a:t>
            </a:r>
          </a:p>
          <a:p>
            <a:pPr algn="just"/>
            <a:r>
              <a:rPr lang="ru-RU" sz="2450" dirty="0" smtClean="0">
                <a:latin typeface="Franklin Gothic Medium Cond" pitchFamily="34" charset="0"/>
              </a:rPr>
              <a:t>Сетчато-трубчатые, эластичные, сетчато-трубчатые с клеевым фактором</a:t>
            </a:r>
          </a:p>
          <a:p>
            <a:pPr algn="just"/>
            <a:r>
              <a:rPr lang="ru-RU" sz="2450" dirty="0" smtClean="0">
                <a:latin typeface="Franklin Gothic Medium Cond" pitchFamily="34" charset="0"/>
              </a:rPr>
              <a:t>Все эти виды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облегают</a:t>
            </a:r>
            <a:r>
              <a:rPr lang="ru-RU" sz="2450" dirty="0" smtClean="0">
                <a:latin typeface="Franklin Gothic Medium Cond" pitchFamily="34" charset="0"/>
              </a:rPr>
              <a:t> все части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тела</a:t>
            </a:r>
            <a:r>
              <a:rPr lang="ru-RU" sz="2450" dirty="0" smtClean="0">
                <a:latin typeface="Franklin Gothic Medium Cond" pitchFamily="34" charset="0"/>
              </a:rPr>
              <a:t>, не вызывая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расстройства</a:t>
            </a:r>
            <a:r>
              <a:rPr lang="ru-RU" sz="2450" dirty="0" smtClean="0">
                <a:latin typeface="Franklin Gothic Medium Cond" pitchFamily="34" charset="0"/>
              </a:rPr>
              <a:t>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кровообращения</a:t>
            </a:r>
            <a:r>
              <a:rPr lang="ru-RU" sz="2450" dirty="0" smtClean="0">
                <a:latin typeface="Franklin Gothic Medium Cond" pitchFamily="34" charset="0"/>
              </a:rPr>
              <a:t> и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ограничения</a:t>
            </a:r>
            <a:r>
              <a:rPr lang="ru-RU" sz="2450" dirty="0" smtClean="0">
                <a:latin typeface="Franklin Gothic Medium Cond" pitchFamily="34" charset="0"/>
              </a:rPr>
              <a:t>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движения</a:t>
            </a:r>
            <a:r>
              <a:rPr lang="ru-RU" sz="2450" dirty="0" smtClean="0">
                <a:latin typeface="Franklin Gothic Medium Cond" pitchFamily="34" charset="0"/>
              </a:rPr>
              <a:t> в суставах</a:t>
            </a:r>
          </a:p>
          <a:p>
            <a:pPr algn="just"/>
            <a:r>
              <a:rPr lang="ru-RU" sz="2450" dirty="0" smtClean="0">
                <a:latin typeface="Franklin Gothic Medium Cond" pitchFamily="34" charset="0"/>
              </a:rPr>
              <a:t>Сетчато-губчатые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надежно</a:t>
            </a:r>
            <a:r>
              <a:rPr lang="ru-RU" sz="2450" dirty="0" smtClean="0">
                <a:latin typeface="Franklin Gothic Medium Cond" pitchFamily="34" charset="0"/>
              </a:rPr>
              <a:t>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фиксируют</a:t>
            </a:r>
            <a:r>
              <a:rPr lang="ru-RU" sz="2450" dirty="0" smtClean="0">
                <a:latin typeface="Franklin Gothic Medium Cond" pitchFamily="34" charset="0"/>
              </a:rPr>
              <a:t> перевязочный материал и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сокращают</a:t>
            </a:r>
            <a:r>
              <a:rPr lang="ru-RU" sz="2450" dirty="0" smtClean="0">
                <a:latin typeface="Franklin Gothic Medium Cond" pitchFamily="34" charset="0"/>
              </a:rPr>
              <a:t> </a:t>
            </a:r>
            <a:r>
              <a:rPr lang="ru-RU" sz="2450" dirty="0" smtClean="0">
                <a:solidFill>
                  <a:srgbClr val="FF0000"/>
                </a:solidFill>
                <a:latin typeface="Franklin Gothic Medium Cond" pitchFamily="34" charset="0"/>
              </a:rPr>
              <a:t>время</a:t>
            </a:r>
            <a:r>
              <a:rPr lang="ru-RU" sz="2450" dirty="0" smtClean="0">
                <a:latin typeface="Franklin Gothic Medium Cond" pitchFamily="34" charset="0"/>
              </a:rPr>
              <a:t> его наложения</a:t>
            </a:r>
          </a:p>
        </p:txBody>
      </p:sp>
      <p:pic>
        <p:nvPicPr>
          <p:cNvPr id="10242" name="Picture 2" descr="im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200" y="1894115"/>
            <a:ext cx="386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367640" y="0"/>
            <a:ext cx="1010111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26\42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0343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РАНЕНИЯХ</a:t>
            </a:r>
            <a:endParaRPr lang="ru-RU" sz="48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36468"/>
            <a:ext cx="12192000" cy="57215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Нарушение</a:t>
            </a:r>
            <a:r>
              <a:rPr lang="ru-RU" sz="2900" dirty="0">
                <a:latin typeface="Franklin Gothic Medium Cond" pitchFamily="34" charset="0"/>
              </a:rPr>
              <a:t>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целостности</a:t>
            </a:r>
            <a:r>
              <a:rPr lang="ru-RU" sz="2900" dirty="0">
                <a:latin typeface="Franklin Gothic Medium Cond" pitchFamily="34" charset="0"/>
              </a:rPr>
              <a:t> кожных покровов, тканей и органов в результате механического воздействия называют повреждениями или ранами. </a:t>
            </a:r>
            <a:r>
              <a:rPr lang="ru-RU" sz="2900" dirty="0" smtClean="0">
                <a:latin typeface="Franklin Gothic Medium Cond" pitchFamily="34" charset="0"/>
              </a:rPr>
              <a:t>Механические </a:t>
            </a:r>
            <a:r>
              <a:rPr lang="ru-RU" sz="2900" dirty="0">
                <a:latin typeface="Franklin Gothic Medium Cond" pitchFamily="34" charset="0"/>
              </a:rPr>
              <a:t>повреждения могут быть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закрытыми</a:t>
            </a:r>
            <a:r>
              <a:rPr lang="ru-RU" sz="2900" dirty="0">
                <a:latin typeface="Franklin Gothic Medium Cond" pitchFamily="34" charset="0"/>
              </a:rPr>
              <a:t> и </a:t>
            </a:r>
            <a:r>
              <a:rPr lang="ru-RU" sz="2900" dirty="0" smtClean="0">
                <a:solidFill>
                  <a:srgbClr val="FF0000"/>
                </a:solidFill>
                <a:latin typeface="Franklin Gothic Medium Cond" pitchFamily="34" charset="0"/>
              </a:rPr>
              <a:t>открытыми</a:t>
            </a:r>
            <a:endParaRPr lang="ru-RU" sz="29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Повреждения</a:t>
            </a:r>
            <a:r>
              <a:rPr lang="ru-RU" sz="2900" dirty="0">
                <a:latin typeface="Franklin Gothic Medium Cond" pitchFamily="34" charset="0"/>
              </a:rPr>
              <a:t> (травмы) делятся на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острые</a:t>
            </a:r>
            <a:r>
              <a:rPr lang="ru-RU" sz="2900" dirty="0">
                <a:latin typeface="Franklin Gothic Medium Cond" pitchFamily="34" charset="0"/>
              </a:rPr>
              <a:t> (возникающие в результате </a:t>
            </a:r>
            <a:r>
              <a:rPr lang="ru-RU" sz="2900" dirty="0" smtClean="0">
                <a:latin typeface="Franklin Gothic Medium Cond" pitchFamily="34" charset="0"/>
              </a:rPr>
              <a:t>одномоментного </a:t>
            </a:r>
            <a:r>
              <a:rPr lang="ru-RU" sz="2900" dirty="0">
                <a:latin typeface="Franklin Gothic Medium Cond" pitchFamily="34" charset="0"/>
              </a:rPr>
              <a:t>сильного воздействия) и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хронические</a:t>
            </a:r>
            <a:r>
              <a:rPr lang="ru-RU" sz="2900" dirty="0">
                <a:latin typeface="Franklin Gothic Medium Cond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900" dirty="0">
                <a:latin typeface="Franklin Gothic Medium Cond" pitchFamily="34" charset="0"/>
              </a:rPr>
              <a:t>Различают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поверхностные</a:t>
            </a:r>
            <a:r>
              <a:rPr lang="ru-RU" sz="2900" dirty="0">
                <a:latin typeface="Franklin Gothic Medium Cond" pitchFamily="34" charset="0"/>
              </a:rPr>
              <a:t> и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глубокие</a:t>
            </a:r>
            <a:r>
              <a:rPr lang="ru-RU" sz="2900" dirty="0">
                <a:latin typeface="Franklin Gothic Medium Cond" pitchFamily="34" charset="0"/>
              </a:rPr>
              <a:t> раны. В зависимости от характера ранящего предмета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различают</a:t>
            </a:r>
            <a:r>
              <a:rPr lang="ru-RU" sz="2900" dirty="0">
                <a:latin typeface="Franklin Gothic Medium Cond" pitchFamily="34" charset="0"/>
              </a:rPr>
              <a:t>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раны</a:t>
            </a:r>
            <a:r>
              <a:rPr lang="ru-RU" sz="2900" dirty="0">
                <a:latin typeface="Franklin Gothic Medium Cond" pitchFamily="34" charset="0"/>
              </a:rPr>
              <a:t> колотые, резанные, рубленные, ушиблен­ные, огнестрельные и др.</a:t>
            </a:r>
          </a:p>
          <a:p>
            <a:pPr marL="0" indent="0" algn="just">
              <a:buNone/>
            </a:pPr>
            <a:r>
              <a:rPr lang="ru-RU" sz="2900" dirty="0">
                <a:latin typeface="Franklin Gothic Medium Cond" pitchFamily="34" charset="0"/>
              </a:rPr>
              <a:t>Первая помощь состоит в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защите</a:t>
            </a:r>
            <a:r>
              <a:rPr lang="ru-RU" sz="2900" dirty="0">
                <a:latin typeface="Franklin Gothic Medium Cond" pitchFamily="34" charset="0"/>
              </a:rPr>
              <a:t>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раны</a:t>
            </a:r>
            <a:r>
              <a:rPr lang="ru-RU" sz="2900" dirty="0">
                <a:latin typeface="Franklin Gothic Medium Cond" pitchFamily="34" charset="0"/>
              </a:rPr>
              <a:t> от загрязнения и </a:t>
            </a:r>
            <a:r>
              <a:rPr lang="ru-RU" sz="2900" dirty="0" smtClean="0">
                <a:latin typeface="Franklin Gothic Medium Cond" pitchFamily="34" charset="0"/>
              </a:rPr>
              <a:t>инфицирования</a:t>
            </a:r>
            <a:r>
              <a:rPr lang="ru-RU" sz="2900" dirty="0">
                <a:latin typeface="Franklin Gothic Medium Cond" pitchFamily="34" charset="0"/>
              </a:rPr>
              <a:t>, наложении асептической повязки.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Нельзя</a:t>
            </a:r>
            <a:r>
              <a:rPr lang="ru-RU" sz="2900" dirty="0">
                <a:latin typeface="Franklin Gothic Medium Cond" pitchFamily="34" charset="0"/>
              </a:rPr>
              <a:t> засыпать рану порошком (стрептоци­дом и др.); покрывать ватой — все это способствует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развитию</a:t>
            </a:r>
            <a:r>
              <a:rPr lang="ru-RU" sz="2900" dirty="0">
                <a:latin typeface="Franklin Gothic Medium Cond" pitchFamily="34" charset="0"/>
              </a:rPr>
              <a:t> </a:t>
            </a:r>
            <a:r>
              <a:rPr lang="ru-RU" sz="2900" dirty="0">
                <a:solidFill>
                  <a:srgbClr val="FF0000"/>
                </a:solidFill>
                <a:latin typeface="Franklin Gothic Medium Cond" pitchFamily="34" charset="0"/>
              </a:rPr>
              <a:t>инфекции</a:t>
            </a:r>
            <a:r>
              <a:rPr lang="ru-RU" sz="2900" dirty="0">
                <a:latin typeface="Franklin Gothic Medium Cond" pitchFamily="34" charset="0"/>
              </a:rPr>
              <a:t> в ме­сте </a:t>
            </a:r>
            <a:r>
              <a:rPr lang="ru-RU" sz="2900" dirty="0" smtClean="0">
                <a:latin typeface="Franklin Gothic Medium Cond" pitchFamily="34" charset="0"/>
              </a:rPr>
              <a:t>повреждения</a:t>
            </a:r>
            <a:endParaRPr lang="ru-RU" sz="29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98034" y="17808"/>
            <a:ext cx="9491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27\42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25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37223" cy="1423851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УШИБАХ, РАЗРЫВАХ, СДАВЛЕНИЯХ И ВЫВИХАХ</a:t>
            </a:r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58083"/>
            <a:ext cx="12192000" cy="55517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При ушибе </a:t>
            </a:r>
            <a:r>
              <a:rPr lang="ru-RU" sz="2600" dirty="0">
                <a:latin typeface="Franklin Gothic Medium Cond" pitchFamily="34" charset="0"/>
              </a:rPr>
              <a:t>надо создать покой поврежденному органу,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придать</a:t>
            </a:r>
            <a:r>
              <a:rPr lang="ru-RU" sz="2600" dirty="0">
                <a:latin typeface="Franklin Gothic Medium Cond" pitchFamily="34" charset="0"/>
              </a:rPr>
              <a:t> этой об­ласти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возвышенное</a:t>
            </a:r>
            <a:r>
              <a:rPr lang="ru-RU" sz="2600" dirty="0">
                <a:latin typeface="Franklin Gothic Medium Cond" pitchFamily="34" charset="0"/>
              </a:rPr>
              <a:t> положение, наложить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фиксирующую</a:t>
            </a:r>
            <a:r>
              <a:rPr lang="ru-RU" sz="2600" dirty="0">
                <a:latin typeface="Franklin Gothic Medium Cond" pitchFamily="34" charset="0"/>
              </a:rPr>
              <a:t> повязку. Показано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применение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холода</a:t>
            </a:r>
            <a:endParaRPr lang="ru-RU" sz="2600" dirty="0" smtClean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растяжениях</a:t>
            </a:r>
            <a:r>
              <a:rPr lang="ru-RU" sz="2600" dirty="0">
                <a:latin typeface="Franklin Gothic Medium Cond" pitchFamily="34" charset="0"/>
              </a:rPr>
              <a:t> связок первая помощь та же, что и при </a:t>
            </a:r>
            <a:r>
              <a:rPr lang="ru-RU" sz="2600" dirty="0" smtClean="0">
                <a:latin typeface="Franklin Gothic Medium Cond" pitchFamily="34" charset="0"/>
              </a:rPr>
              <a:t>ушибах.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разрыве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сухожилия</a:t>
            </a:r>
            <a:r>
              <a:rPr lang="ru-RU" sz="2600" dirty="0">
                <a:latin typeface="Franklin Gothic Medium Cond" pitchFamily="34" charset="0"/>
              </a:rPr>
              <a:t> (или мышцы) —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холод</a:t>
            </a:r>
            <a:r>
              <a:rPr lang="ru-RU" sz="2600" dirty="0">
                <a:latin typeface="Franklin Gothic Medium Cond" pitchFamily="34" charset="0"/>
              </a:rPr>
              <a:t>, наложение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тугой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повязки</a:t>
            </a:r>
            <a:r>
              <a:rPr lang="ru-RU" sz="2600" dirty="0">
                <a:latin typeface="Franklin Gothic Medium Cond" pitchFamily="34" charset="0"/>
              </a:rPr>
              <a:t> и прием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анальгетиков</a:t>
            </a:r>
            <a:r>
              <a:rPr lang="ru-RU" sz="2600" dirty="0">
                <a:latin typeface="Franklin Gothic Medium Cond" pitchFamily="34" charset="0"/>
              </a:rPr>
              <a:t>, создание полного покоя </a:t>
            </a:r>
            <a:r>
              <a:rPr lang="ru-RU" sz="2600" dirty="0" smtClean="0">
                <a:latin typeface="Franklin Gothic Medium Cond" pitchFamily="34" charset="0"/>
              </a:rPr>
              <a:t>конечности </a:t>
            </a:r>
            <a:r>
              <a:rPr lang="ru-RU" sz="2600" dirty="0">
                <a:latin typeface="Franklin Gothic Medium Cond" pitchFamily="34" charset="0"/>
              </a:rPr>
              <a:t>и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госпитализация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пострадавшего</a:t>
            </a:r>
            <a:r>
              <a:rPr lang="ru-RU" sz="2600" dirty="0">
                <a:latin typeface="Franklin Gothic Medium Cond" pitchFamily="34" charset="0"/>
              </a:rPr>
              <a:t> в травматологическое </a:t>
            </a:r>
            <a:r>
              <a:rPr lang="ru-RU" sz="2600" dirty="0" smtClean="0">
                <a:latin typeface="Franklin Gothic Medium Cond" pitchFamily="34" charset="0"/>
              </a:rPr>
              <a:t>отделение</a:t>
            </a:r>
            <a:endParaRPr lang="ru-RU" sz="26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При сдавлении </a:t>
            </a:r>
            <a:r>
              <a:rPr lang="ru-RU" sz="2600" dirty="0">
                <a:latin typeface="Franklin Gothic Medium Cond" pitchFamily="34" charset="0"/>
              </a:rPr>
              <a:t>освобождают пострадавшего из-под обрушившейся на не­го тяжести. На поврежденную конечность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накладывают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жгут</a:t>
            </a:r>
            <a:r>
              <a:rPr lang="ru-RU" sz="2600" dirty="0">
                <a:latin typeface="Franklin Gothic Medium Cond" pitchFamily="34" charset="0"/>
              </a:rPr>
              <a:t>, обкладывают ее пузырями со льдом. Поврежденную конечность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иммобилизуют</a:t>
            </a:r>
            <a:r>
              <a:rPr lang="ru-RU" sz="2600" dirty="0">
                <a:latin typeface="Franklin Gothic Medium Cond" pitchFamily="34" charset="0"/>
              </a:rPr>
              <a:t> при помощи шин. Для борьбы с шоком пострадавшего надо тепло укрыть, дать водки или горячего чаю (или кофе) и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немедленно</a:t>
            </a:r>
            <a:r>
              <a:rPr lang="ru-RU" sz="2600" dirty="0">
                <a:latin typeface="Franklin Gothic Medium Cond" pitchFamily="34" charset="0"/>
              </a:rPr>
              <a:t> доставить в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лечебное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учреждение</a:t>
            </a:r>
            <a:endParaRPr lang="ru-RU" sz="26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На поврежденный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сустав</a:t>
            </a:r>
            <a:r>
              <a:rPr lang="ru-RU" sz="2600" dirty="0">
                <a:latin typeface="Franklin Gothic Medium Cond" pitchFamily="34" charset="0"/>
              </a:rPr>
              <a:t> (вывих) накладывают лед, </a:t>
            </a:r>
            <a:r>
              <a:rPr lang="ru-RU" sz="2600" dirty="0" err="1">
                <a:latin typeface="Franklin Gothic Medium Cond" pitchFamily="34" charset="0"/>
              </a:rPr>
              <a:t>лонгетку</a:t>
            </a:r>
            <a:r>
              <a:rPr lang="ru-RU" sz="2600" dirty="0">
                <a:latin typeface="Franklin Gothic Medium Cond" pitchFamily="34" charset="0"/>
              </a:rPr>
              <a:t> или фикси­рующую повязку.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Вправлять</a:t>
            </a:r>
            <a:r>
              <a:rPr lang="ru-RU" sz="2600" dirty="0">
                <a:latin typeface="Franklin Gothic Medium Cond" pitchFamily="34" charset="0"/>
              </a:rPr>
              <a:t> вывих должен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врач-травматолог</a:t>
            </a:r>
            <a:r>
              <a:rPr lang="ru-RU" sz="2600" dirty="0">
                <a:latin typeface="Franklin Gothic Medium Cond" pitchFamily="34" charset="0"/>
              </a:rPr>
              <a:t>, поэтому постра­давшего необходимо скорее доставить в травматологическое </a:t>
            </a:r>
            <a:r>
              <a:rPr lang="ru-RU" sz="2600" dirty="0" smtClean="0">
                <a:latin typeface="Franklin Gothic Medium Cond" pitchFamily="34" charset="0"/>
              </a:rPr>
              <a:t>отделение</a:t>
            </a:r>
            <a:endParaRPr lang="ru-RU" sz="26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71908" y="30869"/>
            <a:ext cx="8752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28\42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21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"/>
            <a:ext cx="10515600" cy="1580603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ДЕЙСТВОВАТЬ НАДО ЦЕЛЕСООБРАЗНО, ОБДУМАННО, РЕШИТЕЛЬНО, БЫСТРО И СПОКОЙНО</a:t>
            </a:r>
            <a:endParaRPr lang="ru-RU" sz="34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15291"/>
            <a:ext cx="12192000" cy="53427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Franklin Gothic Medium Cond" panose="020B0606030402020204" pitchFamily="34" charset="0"/>
              </a:rPr>
              <a:t>Несчастный случай, внезапное заболевание часто происходят в условиях,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когда нет необходимых</a:t>
            </a:r>
            <a:r>
              <a:rPr lang="ru-RU" sz="2800" dirty="0" smtClean="0">
                <a:latin typeface="Franklin Gothic Medium Cond" panose="020B0606030402020204" pitchFamily="34" charset="0"/>
              </a:rPr>
              <a:t> медикаментов, перевязочного материала, помощников, отсутствуют средства иммобилизации и транспортировки. Поэтому особенно важны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собранность и активность</a:t>
            </a:r>
            <a:r>
              <a:rPr lang="ru-RU" sz="2800" dirty="0" smtClean="0">
                <a:latin typeface="Franklin Gothic Medium Cond" panose="020B0606030402020204" pitchFamily="34" charset="0"/>
              </a:rPr>
              <a:t> оказывающего первую помощь, чтобы он в меру своих способностей и возможностей сумел выполнить комплекс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макси­мально доступных и целесообразных</a:t>
            </a:r>
            <a:r>
              <a:rPr lang="ru-RU" sz="2800" dirty="0" smtClean="0">
                <a:latin typeface="Franklin Gothic Medium Cond" panose="020B0606030402020204" pitchFamily="34" charset="0"/>
              </a:rPr>
              <a:t> мер по спасению жизни пострадавшего.</a:t>
            </a:r>
          </a:p>
          <a:p>
            <a:pPr marL="0" indent="0" algn="just">
              <a:buNone/>
            </a:pPr>
            <a:r>
              <a:rPr lang="ru-RU" sz="2800" dirty="0">
                <a:latin typeface="Franklin Gothic Medium Cond" pitchFamily="34" charset="0"/>
              </a:rPr>
              <a:t>В подобных условиях, как никогда ранее,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возрастает роль тренера</a:t>
            </a:r>
            <a:r>
              <a:rPr lang="ru-RU" sz="2800" dirty="0">
                <a:latin typeface="Franklin Gothic Medium Cond" pitchFamily="34" charset="0"/>
              </a:rPr>
              <a:t> как одного из основных гарантов сохранения здоровья своих воспитанников. Вот почему сегодня практически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каждый тренер</a:t>
            </a:r>
            <a:r>
              <a:rPr lang="ru-RU" sz="2800" dirty="0">
                <a:latin typeface="Franklin Gothic Medium Cond" pitchFamily="34" charset="0"/>
              </a:rPr>
              <a:t>, независимо от уровня квалификации тренируемых им атлетов, должен иметь большой объем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медико-биологических знаний</a:t>
            </a:r>
            <a:r>
              <a:rPr lang="ru-RU" sz="2800" dirty="0">
                <a:latin typeface="Franklin Gothic Medium Cond" pitchFamily="34" charset="0"/>
              </a:rPr>
              <a:t>, касающихся функциональной анатомии, физиологии мышечной деятельности, спортивной медицины, спортивной травматологии, гигиены и т.п.</a:t>
            </a:r>
            <a:endParaRPr lang="ru-RU" sz="2800" b="1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Franklin Gothic Medium Cond" panose="020B06060304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11096" y="-8316"/>
            <a:ext cx="731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2\42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16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371909" cy="1541417"/>
          </a:xfrm>
        </p:spPr>
        <p:txBody>
          <a:bodyPr/>
          <a:lstStyle/>
          <a:p>
            <a:r>
              <a:rPr lang="ru-RU" sz="5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переломах</a:t>
            </a:r>
            <a:endParaRPr lang="ru-RU" sz="50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23851"/>
            <a:ext cx="12192000" cy="5434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  <a:latin typeface="Franklin Gothic Medium Cond" pitchFamily="34" charset="0"/>
              </a:rPr>
              <a:t>Основные </a:t>
            </a:r>
            <a:r>
              <a:rPr lang="ru-RU" sz="4000" dirty="0">
                <a:solidFill>
                  <a:srgbClr val="FF0000"/>
                </a:solidFill>
                <a:latin typeface="Franklin Gothic Medium Cond" pitchFamily="34" charset="0"/>
              </a:rPr>
              <a:t>мероприятия первой помощи при переломах:</a:t>
            </a:r>
          </a:p>
          <a:p>
            <a:r>
              <a:rPr lang="ru-RU" sz="4000" dirty="0">
                <a:latin typeface="Franklin Gothic Medium Cond" pitchFamily="34" charset="0"/>
              </a:rPr>
              <a:t>фиксация костей в области перелома;</a:t>
            </a:r>
          </a:p>
          <a:p>
            <a:r>
              <a:rPr lang="ru-RU" sz="4000" dirty="0">
                <a:latin typeface="Franklin Gothic Medium Cond" pitchFamily="34" charset="0"/>
              </a:rPr>
              <a:t>проведение противошоковой терапии;</a:t>
            </a:r>
          </a:p>
          <a:p>
            <a:r>
              <a:rPr lang="ru-RU" sz="4000" dirty="0">
                <a:latin typeface="Franklin Gothic Medium Cond" pitchFamily="34" charset="0"/>
              </a:rPr>
              <a:t>иммобилизация конечности (шиной), что уменьшает боль и является ос­новой предупреждения развития шока.</a:t>
            </a:r>
          </a:p>
          <a:p>
            <a:r>
              <a:rPr lang="ru-RU" sz="4000" dirty="0" smtClean="0">
                <a:latin typeface="Franklin Gothic Medium Cond" pitchFamily="34" charset="0"/>
              </a:rPr>
              <a:t>организация </a:t>
            </a:r>
            <a:r>
              <a:rPr lang="ru-RU" sz="4000" dirty="0">
                <a:latin typeface="Franklin Gothic Medium Cond" pitchFamily="34" charset="0"/>
              </a:rPr>
              <a:t>быстрейшей доставки пострадавшего в лечебное </a:t>
            </a:r>
            <a:r>
              <a:rPr lang="ru-RU" sz="4000" dirty="0" smtClean="0">
                <a:latin typeface="Franklin Gothic Medium Cond" pitchFamily="34" charset="0"/>
              </a:rPr>
              <a:t>учрежде­ние</a:t>
            </a:r>
            <a:endParaRPr lang="ru-RU" sz="40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98034" y="21380"/>
            <a:ext cx="10144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29\42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368409" cy="1567543"/>
          </a:xfrm>
        </p:spPr>
        <p:txBody>
          <a:bodyPr/>
          <a:lstStyle/>
          <a:p>
            <a:r>
              <a:rPr lang="ru-RU" sz="4400" dirty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переломах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6547"/>
            <a:ext cx="6368409" cy="508145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Наиболее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опасными</a:t>
            </a:r>
            <a:r>
              <a:rPr lang="ru-RU" sz="2600" dirty="0" smtClean="0">
                <a:latin typeface="Franklin Gothic Medium Cond" pitchFamily="34" charset="0"/>
              </a:rPr>
              <a:t> являются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открытые</a:t>
            </a:r>
            <a:r>
              <a:rPr lang="ru-RU" sz="2600" dirty="0" smtClean="0">
                <a:latin typeface="Franklin Gothic Medium Cond" pitchFamily="34" charset="0"/>
              </a:rPr>
              <a:t> переломы, т.к. при них имеет место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кровотечение</a:t>
            </a:r>
            <a:r>
              <a:rPr lang="ru-RU" sz="2600" dirty="0" smtClean="0">
                <a:latin typeface="Franklin Gothic Medium Cond" pitchFamily="34" charset="0"/>
              </a:rPr>
              <a:t> и его останавливают в первую очередь, затем накладывают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защитную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повязку</a:t>
            </a:r>
            <a:r>
              <a:rPr lang="ru-RU" sz="2600" dirty="0" smtClean="0">
                <a:latin typeface="Franklin Gothic Medium Cond" pitchFamily="34" charset="0"/>
              </a:rPr>
              <a:t> и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фиксируют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положение</a:t>
            </a:r>
            <a:r>
              <a:rPr lang="ru-RU" sz="2600" dirty="0" smtClean="0">
                <a:latin typeface="Franklin Gothic Medium Cond" pitchFamily="34" charset="0"/>
              </a:rPr>
              <a:t> шинами (досками, ветками и т.д.), создавая неподвижность в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двух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прилегающих</a:t>
            </a:r>
            <a:r>
              <a:rPr lang="ru-RU" sz="2600" dirty="0" smtClean="0">
                <a:latin typeface="Franklin Gothic Medium Cond" pitchFamily="34" charset="0"/>
              </a:rPr>
              <a:t> суставах к месту перелома.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Если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возникает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сомнение</a:t>
            </a:r>
            <a:r>
              <a:rPr lang="ru-RU" sz="2600" dirty="0" smtClean="0">
                <a:latin typeface="Franklin Gothic Medium Cond" pitchFamily="34" charset="0"/>
              </a:rPr>
              <a:t> при первичном осмотре –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трудно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определить</a:t>
            </a:r>
            <a:r>
              <a:rPr lang="ru-RU" sz="2600" dirty="0" smtClean="0">
                <a:latin typeface="Franklin Gothic Medium Cond" pitchFamily="34" charset="0"/>
              </a:rPr>
              <a:t> характер травмы – оказывается помощь, как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2600" dirty="0" smtClean="0">
                <a:latin typeface="Franklin Gothic Medium Cond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переломе</a:t>
            </a:r>
            <a:r>
              <a:rPr lang="ru-RU" sz="2600" dirty="0" smtClean="0">
                <a:latin typeface="Franklin Gothic Medium Cond" pitchFamily="34" charset="0"/>
              </a:rPr>
              <a:t> костей</a:t>
            </a:r>
          </a:p>
          <a:p>
            <a:pPr marL="0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Дать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обезболивающие</a:t>
            </a:r>
            <a:r>
              <a:rPr lang="ru-RU" sz="2600" dirty="0" smtClean="0">
                <a:latin typeface="Franklin Gothic Medium Cond" pitchFamily="34" charset="0"/>
              </a:rPr>
              <a:t> средства</a:t>
            </a:r>
            <a:endParaRPr lang="ru-RU" sz="2600" dirty="0">
              <a:latin typeface="Franklin Gothic Medium Cond" pitchFamily="34" charset="0"/>
            </a:endParaRPr>
          </a:p>
        </p:txBody>
      </p:sp>
      <p:pic>
        <p:nvPicPr>
          <p:cNvPr id="11266" name="Picture 2" descr="image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409" y="-1"/>
            <a:ext cx="5823592" cy="355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8543109" y="3814354"/>
            <a:ext cx="2925989" cy="3196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68409" y="3553096"/>
            <a:ext cx="582359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Иммобилизация конечностей при переломах с помощью подручных средств:</a:t>
            </a:r>
            <a:r>
              <a:rPr lang="ru-RU" sz="3000" dirty="0">
                <a:latin typeface="Franklin Gothic Medium Cond" pitchFamily="34" charset="0"/>
              </a:rPr>
              <a:t> а — при переломе бедра с помощью двух досок; б — при переломе бедра и голени — фиксацией к здоровой ноге; в — при переломе костей голени</a:t>
            </a:r>
          </a:p>
        </p:txBody>
      </p:sp>
    </p:spTree>
    <p:extLst>
      <p:ext uri="{BB962C8B-B14F-4D97-AF65-F5344CB8AC3E}">
        <p14:creationId xmlns:p14="http://schemas.microsoft.com/office/powerpoint/2010/main" val="101640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358846" cy="1436914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ПЕРЕЛОМАХ</a:t>
            </a:r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018903"/>
            <a:ext cx="12192001" cy="58390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Перелом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позвоночника </a:t>
            </a:r>
            <a:r>
              <a:rPr lang="ru-RU" sz="2600" dirty="0">
                <a:latin typeface="Franklin Gothic Medium Cond" pitchFamily="34" charset="0"/>
              </a:rPr>
              <a:t>обычно возникает при падении с высоты, прямом и сильном ударе в спину, при нырянии (удар головой о дно) и др. В таком слу­чае возможна травма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спинного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мозга</a:t>
            </a:r>
            <a:r>
              <a:rPr lang="ru-RU" sz="2600" dirty="0">
                <a:latin typeface="Franklin Gothic Medium Cond" pitchFamily="34" charset="0"/>
              </a:rPr>
              <a:t> (разрыв, сдавление), что проявляется раз­витием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паралича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 smtClean="0">
                <a:latin typeface="Franklin Gothic Medium Cond" pitchFamily="34" charset="0"/>
              </a:rPr>
              <a:t>конечностей</a:t>
            </a:r>
            <a:endParaRPr lang="ru-RU" sz="26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Категорически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запрещается</a:t>
            </a:r>
            <a:r>
              <a:rPr lang="ru-RU" sz="2600" dirty="0">
                <a:latin typeface="Franklin Gothic Medium Cond" pitchFamily="34" charset="0"/>
              </a:rPr>
              <a:t> пострадавшего с подозрением на перелом по­звоночника сажать, ставить на ноги!</a:t>
            </a:r>
          </a:p>
          <a:p>
            <a:pPr marL="0" indent="0" algn="just">
              <a:buNone/>
            </a:pPr>
            <a:r>
              <a:rPr lang="ru-RU" sz="2600" dirty="0">
                <a:latin typeface="Franklin Gothic Medium Cond" pitchFamily="34" charset="0"/>
              </a:rPr>
              <a:t>Прежде всего необходимо создать пострадавшему покой, уложив его на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ровную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твердую</a:t>
            </a:r>
            <a:r>
              <a:rPr lang="ru-RU" sz="2600" dirty="0">
                <a:latin typeface="Franklin Gothic Medium Cond" pitchFamily="34" charset="0"/>
              </a:rPr>
              <a:t> поверхность — деревянный щит, доски и пр. Эти же предметы используют для транспортной иммобилизации или транспортируют пострадав­шего на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носилках</a:t>
            </a:r>
            <a:r>
              <a:rPr lang="ru-RU" sz="2600" dirty="0">
                <a:latin typeface="Franklin Gothic Medium Cond" pitchFamily="34" charset="0"/>
              </a:rPr>
              <a:t> в положении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лежа</a:t>
            </a:r>
            <a:r>
              <a:rPr lang="ru-RU" sz="2600" dirty="0">
                <a:latin typeface="Franklin Gothic Medium Cond" pitchFamily="34" charset="0"/>
              </a:rPr>
              <a:t> на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животе</a:t>
            </a:r>
            <a:r>
              <a:rPr lang="ru-RU" sz="2600" dirty="0">
                <a:latin typeface="Franklin Gothic Medium Cond" pitchFamily="34" charset="0"/>
              </a:rPr>
              <a:t>,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подложив</a:t>
            </a:r>
            <a:r>
              <a:rPr lang="ru-RU" sz="2600" dirty="0">
                <a:latin typeface="Franklin Gothic Medium Cond" pitchFamily="34" charset="0"/>
              </a:rPr>
              <a:t> под плечи и голову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подушки</a:t>
            </a:r>
            <a:r>
              <a:rPr lang="ru-RU" sz="2600" dirty="0">
                <a:latin typeface="Franklin Gothic Medium Cond" pitchFamily="34" charset="0"/>
              </a:rPr>
              <a:t>. При переломе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шейного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отдела</a:t>
            </a:r>
            <a:r>
              <a:rPr lang="ru-RU" sz="2600" dirty="0">
                <a:latin typeface="Franklin Gothic Medium Cond" pitchFamily="34" charset="0"/>
              </a:rPr>
              <a:t> позвоночника транспортировку осу­ществляют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на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спине</a:t>
            </a:r>
            <a:r>
              <a:rPr lang="ru-RU" sz="2600" dirty="0">
                <a:latin typeface="Franklin Gothic Medium Cond" pitchFamily="34" charset="0"/>
              </a:rPr>
              <a:t> с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иммобилизацией</a:t>
            </a:r>
            <a:r>
              <a:rPr lang="ru-RU" sz="2600" dirty="0"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головы</a:t>
            </a:r>
            <a:r>
              <a:rPr lang="ru-RU" sz="2600" dirty="0">
                <a:latin typeface="Franklin Gothic Medium Cond" pitchFamily="34" charset="0"/>
              </a:rPr>
              <a:t>. Недопустимо малейшее </a:t>
            </a:r>
            <a:r>
              <a:rPr lang="ru-RU" sz="2600" dirty="0" smtClean="0">
                <a:latin typeface="Franklin Gothic Medium Cond" pitchFamily="34" charset="0"/>
              </a:rPr>
              <a:t>сгибание </a:t>
            </a:r>
            <a:r>
              <a:rPr lang="ru-RU" sz="2600" dirty="0">
                <a:latin typeface="Franklin Gothic Medium Cond" pitchFamily="34" charset="0"/>
              </a:rPr>
              <a:t>позвоночника,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перекладывать</a:t>
            </a:r>
            <a:r>
              <a:rPr lang="ru-RU" sz="2600" dirty="0">
                <a:latin typeface="Franklin Gothic Medium Cond" pitchFamily="34" charset="0"/>
              </a:rPr>
              <a:t> больного лучше вместе с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доской</a:t>
            </a:r>
            <a:r>
              <a:rPr lang="ru-RU" sz="2600" dirty="0">
                <a:latin typeface="Franklin Gothic Medium Cond" pitchFamily="34" charset="0"/>
              </a:rPr>
              <a:t> или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щитом</a:t>
            </a:r>
            <a:r>
              <a:rPr lang="ru-RU" sz="2600" dirty="0">
                <a:latin typeface="Franklin Gothic Medium Cond" pitchFamily="34" charset="0"/>
              </a:rPr>
              <a:t>, на котором он лежит! На место травмы (боли) положить пузырь со льдом и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дать</a:t>
            </a:r>
            <a:r>
              <a:rPr lang="ru-RU" sz="2600" dirty="0">
                <a:latin typeface="Franklin Gothic Medium Cond" pitchFamily="34" charset="0"/>
              </a:rPr>
              <a:t> больному (пострадавшему)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анальгетики</a:t>
            </a:r>
            <a:r>
              <a:rPr lang="ru-RU" sz="2600" dirty="0">
                <a:latin typeface="Franklin Gothic Medium Cond" pitchFamily="34" charset="0"/>
              </a:rPr>
              <a:t> или сделать обезболивающий </a:t>
            </a:r>
            <a:r>
              <a:rPr lang="ru-RU" sz="2600" dirty="0" smtClean="0">
                <a:latin typeface="Franklin Gothic Medium Cond" pitchFamily="34" charset="0"/>
              </a:rPr>
              <a:t>укол</a:t>
            </a:r>
            <a:endParaRPr lang="ru-RU" sz="26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71909" y="4745"/>
            <a:ext cx="9752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31\42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2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0439399" cy="1541416"/>
          </a:xfrm>
        </p:spPr>
        <p:txBody>
          <a:bodyPr/>
          <a:lstStyle/>
          <a:p>
            <a:r>
              <a:rPr lang="ru-RU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ПЕРЕЛОМАХ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76103"/>
            <a:ext cx="8543108" cy="53818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При переломе ребер</a:t>
            </a:r>
            <a:r>
              <a:rPr lang="ru-RU" sz="3300" dirty="0">
                <a:latin typeface="Franklin Gothic Medium Cond" pitchFamily="34" charset="0"/>
              </a:rPr>
              <a:t> накладывают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тугую</a:t>
            </a:r>
            <a:r>
              <a:rPr lang="ru-RU" sz="3300" dirty="0">
                <a:latin typeface="Franklin Gothic Medium Cond" pitchFamily="34" charset="0"/>
              </a:rPr>
              <a:t> циркулирующую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повязку</a:t>
            </a:r>
            <a:r>
              <a:rPr lang="ru-RU" sz="3300" dirty="0">
                <a:latin typeface="Franklin Gothic Medium Cond" pitchFamily="34" charset="0"/>
              </a:rPr>
              <a:t> на грудную клетку. Транспортируют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сидя</a:t>
            </a:r>
            <a:r>
              <a:rPr lang="ru-RU" sz="3300" dirty="0">
                <a:latin typeface="Franklin Gothic Medium Cond" pitchFamily="34" charset="0"/>
              </a:rPr>
              <a:t>. На область травмы следует положить пузырь со льдом, дать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анальгетики</a:t>
            </a:r>
            <a:r>
              <a:rPr lang="ru-RU" sz="3300" dirty="0">
                <a:latin typeface="Franklin Gothic Medium Cond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При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переломе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ключицы </a:t>
            </a:r>
            <a:r>
              <a:rPr lang="ru-RU" sz="3300" dirty="0">
                <a:latin typeface="Franklin Gothic Medium Cond" pitchFamily="34" charset="0"/>
              </a:rPr>
              <a:t>фиксируют руку с помощью косыночной повяз­ки,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повязки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latin typeface="Franklin Gothic Medium Cond" pitchFamily="34" charset="0"/>
              </a:rPr>
              <a:t>Дезо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 </a:t>
            </a:r>
            <a:r>
              <a:rPr lang="ru-RU" sz="3300" dirty="0">
                <a:latin typeface="Franklin Gothic Medium Cond" pitchFamily="34" charset="0"/>
              </a:rPr>
              <a:t>(мягкие кольца на плечи и их соединение спереди и сзади). Транспортируют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сидя</a:t>
            </a:r>
            <a:r>
              <a:rPr lang="ru-RU" sz="3300" dirty="0">
                <a:latin typeface="Franklin Gothic Medium Cond" pitchFamily="34" charset="0"/>
              </a:rPr>
              <a:t>, на место травмы кладут пузырь со льдом, дают </a:t>
            </a:r>
            <a:r>
              <a:rPr lang="ru-RU" sz="3300" dirty="0" smtClean="0">
                <a:solidFill>
                  <a:srgbClr val="FF0000"/>
                </a:solidFill>
                <a:latin typeface="Franklin Gothic Medium Cond" pitchFamily="34" charset="0"/>
              </a:rPr>
              <a:t>анальге­тики</a:t>
            </a:r>
            <a:endParaRPr lang="ru-RU" sz="3300" dirty="0">
              <a:solidFill>
                <a:srgbClr val="FF0000"/>
              </a:solidFill>
              <a:latin typeface="Franklin Gothic Medium Cond" pitchFamily="34" charset="0"/>
            </a:endParaRPr>
          </a:p>
        </p:txBody>
      </p:sp>
      <p:pic>
        <p:nvPicPr>
          <p:cNvPr id="1026" name="Picture 2" descr="C:\Users\USer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8" y="2309699"/>
            <a:ext cx="3792583" cy="454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358848" y="0"/>
            <a:ext cx="8360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32\42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4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50286" cy="1815737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ОЖОГАХ И ОТМОРОЖЕНИЯХ</a:t>
            </a:r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0789"/>
            <a:ext cx="12174583" cy="54210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Ожог</a:t>
            </a:r>
            <a:r>
              <a:rPr lang="ru-RU" sz="2800" dirty="0">
                <a:latin typeface="Franklin Gothic Medium Cond" pitchFamily="34" charset="0"/>
              </a:rPr>
              <a:t> — повреждение тканей, вызванное воздействием высокой темпера­туры, химических веществ, солнечных лучей и пр. По глубине поражения раз­личают четыре степени ожога. Первая помощь —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прекратить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воздействие</a:t>
            </a:r>
            <a:r>
              <a:rPr lang="ru-RU" sz="2800" dirty="0">
                <a:latin typeface="Franklin Gothic Medium Cond" pitchFamily="34" charset="0"/>
              </a:rPr>
              <a:t> вы­сокой температуры на пострадавшего, снять с него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одежду</a:t>
            </a:r>
            <a:r>
              <a:rPr lang="ru-RU" sz="2800" dirty="0">
                <a:latin typeface="Franklin Gothic Medium Cond" pitchFamily="34" charset="0"/>
              </a:rPr>
              <a:t> (лучше ее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разре­зать</a:t>
            </a:r>
            <a:r>
              <a:rPr lang="ru-RU" sz="2800" dirty="0">
                <a:latin typeface="Franklin Gothic Medium Cond" pitchFamily="34" charset="0"/>
              </a:rPr>
              <a:t>), наложить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асептическую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повязку</a:t>
            </a:r>
            <a:r>
              <a:rPr lang="ru-RU" sz="2800" dirty="0">
                <a:latin typeface="Franklin Gothic Medium Cond" pitchFamily="34" charset="0"/>
              </a:rPr>
              <a:t>, которую можно смочить в спирте, мар­ганцовке, риваноле для уменьшения боли.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Не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следует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промывать</a:t>
            </a:r>
            <a:r>
              <a:rPr lang="ru-RU" sz="2800" dirty="0">
                <a:latin typeface="Franklin Gothic Medium Cond" pitchFamily="34" charset="0"/>
              </a:rPr>
              <a:t> ожог,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прокалывать</a:t>
            </a:r>
            <a:r>
              <a:rPr lang="ru-RU" sz="2800" dirty="0">
                <a:latin typeface="Franklin Gothic Medium Cond" pitchFamily="34" charset="0"/>
              </a:rPr>
              <a:t> пузыри,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прикасаться</a:t>
            </a:r>
            <a:r>
              <a:rPr lang="ru-RU" sz="2800" dirty="0">
                <a:latin typeface="Franklin Gothic Medium Cond" pitchFamily="34" charset="0"/>
              </a:rPr>
              <a:t> к обож­женному месту руками,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отрывать</a:t>
            </a:r>
            <a:r>
              <a:rPr lang="ru-RU" sz="2800" dirty="0">
                <a:latin typeface="Franklin Gothic Medium Cond" pitchFamily="34" charset="0"/>
              </a:rPr>
              <a:t> прилипшие к месту ожога части одежды, а также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смазывать</a:t>
            </a:r>
            <a:r>
              <a:rPr lang="ru-RU" sz="2800" dirty="0">
                <a:latin typeface="Franklin Gothic Medium Cond" pitchFamily="34" charset="0"/>
              </a:rPr>
              <a:t> пораженную поверхность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жиром</a:t>
            </a:r>
            <a:r>
              <a:rPr lang="ru-RU" sz="2800" dirty="0">
                <a:latin typeface="Franklin Gothic Medium Cond" pitchFamily="34" charset="0"/>
              </a:rPr>
              <a:t>, присыпать порошком!</a:t>
            </a:r>
          </a:p>
          <a:p>
            <a:pPr marL="0" indent="0" algn="just">
              <a:buNone/>
            </a:pPr>
            <a:r>
              <a:rPr lang="ru-RU" sz="2800" dirty="0">
                <a:latin typeface="Franklin Gothic Medium Cond" pitchFamily="34" charset="0"/>
              </a:rPr>
              <a:t>Для снятия шока дают наркотики,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обильное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питье</a:t>
            </a:r>
            <a:r>
              <a:rPr lang="ru-RU" sz="2800" dirty="0">
                <a:latin typeface="Franklin Gothic Medium Cond" pitchFamily="34" charset="0"/>
              </a:rPr>
              <a:t> (или крепкий чай, кофе с вином, водкой, коньяком) и как можно быстрее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доставляют</a:t>
            </a:r>
            <a:r>
              <a:rPr lang="ru-RU" sz="2800" dirty="0">
                <a:latin typeface="Franklin Gothic Medium Cond" pitchFamily="34" charset="0"/>
              </a:rPr>
              <a:t> пострадавшего в </a:t>
            </a:r>
            <a:r>
              <a:rPr lang="ru-RU" sz="2800" dirty="0">
                <a:solidFill>
                  <a:srgbClr val="FF0000"/>
                </a:solidFill>
                <a:latin typeface="Franklin Gothic Medium Cond" pitchFamily="34" charset="0"/>
              </a:rPr>
              <a:t>лечебное</a:t>
            </a:r>
            <a:r>
              <a:rPr lang="ru-RU" sz="2800" dirty="0">
                <a:latin typeface="Franklin Gothic Medium Cond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Franklin Gothic Medium Cond" pitchFamily="34" charset="0"/>
              </a:rPr>
              <a:t>учреждение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71909" y="43934"/>
            <a:ext cx="8360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33\42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0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50286" cy="1894114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ОЖОГАХ И ОТМОРОЖЕНИЯХ</a:t>
            </a:r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06286"/>
            <a:ext cx="12192000" cy="55517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000" dirty="0">
                <a:latin typeface="Franklin Gothic Medium Cond" pitchFamily="34" charset="0"/>
              </a:rPr>
              <a:t>Отморожение — повреждение тканей в результате воздействия низкой температуры. По тяжести и глубине различают четыре степени отморожения.</a:t>
            </a:r>
          </a:p>
          <a:p>
            <a:pPr marL="0" indent="0" algn="just">
              <a:buNone/>
            </a:pPr>
            <a:r>
              <a:rPr lang="ru-RU" sz="3000" dirty="0">
                <a:latin typeface="Franklin Gothic Medium Cond" pitchFamily="34" charset="0"/>
              </a:rPr>
              <a:t>Первая помощь заключается в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немедленном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согревании</a:t>
            </a:r>
            <a:r>
              <a:rPr lang="ru-RU" sz="3000" dirty="0">
                <a:latin typeface="Franklin Gothic Medium Cond" pitchFamily="34" charset="0"/>
              </a:rPr>
              <a:t> пострадавшего (с помощью теплой ванны). За </a:t>
            </a:r>
            <a:r>
              <a:rPr lang="ru-RU" sz="3000" dirty="0" smtClean="0">
                <a:latin typeface="Franklin Gothic Medium Cond" pitchFamily="34" charset="0"/>
              </a:rPr>
              <a:t>20 - 30 </a:t>
            </a:r>
            <a:r>
              <a:rPr lang="ru-RU" sz="3000" dirty="0">
                <a:latin typeface="Franklin Gothic Medium Cond" pitchFamily="34" charset="0"/>
              </a:rPr>
              <a:t>мин </a:t>
            </a:r>
            <a:r>
              <a:rPr lang="ru-RU" sz="3000" dirty="0" smtClean="0">
                <a:latin typeface="Franklin Gothic Medium Cond" pitchFamily="34" charset="0"/>
              </a:rPr>
              <a:t>температуру </a:t>
            </a:r>
            <a:r>
              <a:rPr lang="ru-RU" sz="3000" dirty="0">
                <a:latin typeface="Franklin Gothic Medium Cond" pitchFamily="34" charset="0"/>
              </a:rPr>
              <a:t>воды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постепенно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увеличивают</a:t>
            </a:r>
            <a:r>
              <a:rPr lang="ru-RU" sz="3000" dirty="0" smtClean="0">
                <a:latin typeface="Franklin Gothic Medium Cond" pitchFamily="34" charset="0"/>
              </a:rPr>
              <a:t> </a:t>
            </a:r>
            <a:r>
              <a:rPr lang="ru-RU" sz="3000" dirty="0">
                <a:latin typeface="Franklin Gothic Medium Cond" pitchFamily="34" charset="0"/>
              </a:rPr>
              <a:t>с 20 °С до 40 °С, одновременно проводят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массаж</a:t>
            </a:r>
            <a:r>
              <a:rPr lang="ru-RU" sz="3000" dirty="0">
                <a:latin typeface="Franklin Gothic Medium Cond" pitchFamily="34" charset="0"/>
              </a:rPr>
              <a:t> всего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тела</a:t>
            </a:r>
            <a:r>
              <a:rPr lang="ru-RU" sz="3000" dirty="0">
                <a:latin typeface="Franklin Gothic Medium Cond" pitchFamily="34" charset="0"/>
              </a:rPr>
              <a:t>, кроме того, тщательно отмывают с мылом от загрязнения </a:t>
            </a:r>
            <a:r>
              <a:rPr lang="ru-RU" sz="3000" dirty="0" smtClean="0">
                <a:latin typeface="Franklin Gothic Medium Cond" pitchFamily="34" charset="0"/>
              </a:rPr>
              <a:t>конечности. </a:t>
            </a:r>
            <a:r>
              <a:rPr lang="ru-RU" sz="3000" dirty="0">
                <a:latin typeface="Franklin Gothic Medium Cond" pitchFamily="34" charset="0"/>
              </a:rPr>
              <a:t>После ванны поврежденные участки надо высушить, закрыть стерильной повязкой и тепло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укрыть</a:t>
            </a:r>
            <a:endParaRPr lang="ru-RU" sz="30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Нельзя</a:t>
            </a:r>
            <a:r>
              <a:rPr lang="ru-RU" sz="3000" dirty="0">
                <a:latin typeface="Franklin Gothic Medium Cond" pitchFamily="34" charset="0"/>
              </a:rPr>
              <a:t> место </a:t>
            </a:r>
            <a:r>
              <a:rPr lang="ru-RU" sz="3000" dirty="0" smtClean="0">
                <a:latin typeface="Franklin Gothic Medium Cond" pitchFamily="34" charset="0"/>
              </a:rPr>
              <a:t>отморожения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смазывать</a:t>
            </a:r>
            <a:r>
              <a:rPr lang="ru-RU" sz="3000" dirty="0">
                <a:latin typeface="Franklin Gothic Medium Cond" pitchFamily="34" charset="0"/>
              </a:rPr>
              <a:t> жиром, мазями, а также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растирать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снегом</a:t>
            </a:r>
            <a:r>
              <a:rPr lang="ru-RU" sz="3000" dirty="0">
                <a:latin typeface="Franklin Gothic Medium Cond" pitchFamily="34" charset="0"/>
              </a:rPr>
              <a:t>, так как при этом усиливается охлаждение, а лед (льдинки в снегу) ра­нит кожу. Пострадавшему дают чай, кофе, молоко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384970" y="0"/>
            <a:ext cx="9883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34\42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0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24160" cy="1776549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</a:t>
            </a:r>
            <a:r>
              <a:rPr lang="ru-RU" dirty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ПОМОЩЬ ПРИ </a:t>
            </a:r>
            <a:r>
              <a:rPr lang="ru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ЭЛЕКТРОТРАВМЕ</a:t>
            </a:r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3406"/>
            <a:ext cx="12192000" cy="57345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700" dirty="0" err="1" smtClean="0">
                <a:latin typeface="Franklin Gothic Medium Cond" pitchFamily="34" charset="0"/>
              </a:rPr>
              <a:t>Электротравма</a:t>
            </a:r>
            <a:r>
              <a:rPr lang="ru-RU" sz="2700" dirty="0" smtClean="0">
                <a:latin typeface="Franklin Gothic Medium Cond" pitchFamily="34" charset="0"/>
              </a:rPr>
              <a:t> вызывает </a:t>
            </a:r>
            <a:r>
              <a:rPr lang="ru-RU" sz="2700" dirty="0">
                <a:latin typeface="Franklin Gothic Medium Cond" pitchFamily="34" charset="0"/>
              </a:rPr>
              <a:t>местные и общие нару­шения в организме. В результате повреждения нервных клеток развиваются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по­теря</a:t>
            </a:r>
            <a:r>
              <a:rPr lang="ru-RU" sz="2700" dirty="0">
                <a:latin typeface="Franklin Gothic Medium Cond" pitchFamily="34" charset="0"/>
              </a:rPr>
              <a:t>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сознания</a:t>
            </a:r>
            <a:r>
              <a:rPr lang="ru-RU" sz="2700" dirty="0">
                <a:latin typeface="Franklin Gothic Medium Cond" pitchFamily="34" charset="0"/>
              </a:rPr>
              <a:t>, снижение температуры тела,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остановка</a:t>
            </a:r>
            <a:r>
              <a:rPr lang="ru-RU" sz="2700" dirty="0">
                <a:latin typeface="Franklin Gothic Medium Cond" pitchFamily="34" charset="0"/>
              </a:rPr>
              <a:t>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дыхания</a:t>
            </a:r>
            <a:r>
              <a:rPr lang="ru-RU" sz="2700" dirty="0">
                <a:latin typeface="Franklin Gothic Medium Cond" pitchFamily="34" charset="0"/>
              </a:rPr>
              <a:t>, глубокое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угне­тение</a:t>
            </a:r>
            <a:r>
              <a:rPr lang="ru-RU" sz="2700" dirty="0">
                <a:latin typeface="Franklin Gothic Medium Cond" pitchFamily="34" charset="0"/>
              </a:rPr>
              <a:t>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сердечной</a:t>
            </a:r>
            <a:r>
              <a:rPr lang="ru-RU" sz="2700" dirty="0">
                <a:latin typeface="Franklin Gothic Medium Cond" pitchFamily="34" charset="0"/>
              </a:rPr>
              <a:t>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деятельности</a:t>
            </a:r>
            <a:r>
              <a:rPr lang="ru-RU" sz="2700" dirty="0">
                <a:latin typeface="Franklin Gothic Medium Cond" pitchFamily="34" charset="0"/>
              </a:rPr>
              <a:t>, </a:t>
            </a:r>
            <a:r>
              <a:rPr lang="ru-RU" sz="2700" dirty="0" smtClean="0">
                <a:latin typeface="Franklin Gothic Medium Cond" pitchFamily="34" charset="0"/>
              </a:rPr>
              <a:t>параличи</a:t>
            </a:r>
            <a:endParaRPr lang="ru-RU" sz="27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2700" dirty="0">
                <a:latin typeface="Franklin Gothic Medium Cond" pitchFamily="34" charset="0"/>
              </a:rPr>
              <a:t>Самое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главное</a:t>
            </a:r>
            <a:r>
              <a:rPr lang="ru-RU" sz="2700" dirty="0">
                <a:latin typeface="Franklin Gothic Medium Cond" pitchFamily="34" charset="0"/>
              </a:rPr>
              <a:t> — немедленно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прекратить</a:t>
            </a:r>
            <a:r>
              <a:rPr lang="ru-RU" sz="2700" dirty="0">
                <a:latin typeface="Franklin Gothic Medium Cond" pitchFamily="34" charset="0"/>
              </a:rPr>
              <a:t>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контакт</a:t>
            </a:r>
            <a:r>
              <a:rPr lang="ru-RU" sz="2700" dirty="0">
                <a:latin typeface="Franklin Gothic Medium Cond" pitchFamily="34" charset="0"/>
              </a:rPr>
              <a:t> пострадавшего с ис­точником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электротока</a:t>
            </a:r>
            <a:r>
              <a:rPr lang="ru-RU" sz="2700" dirty="0">
                <a:latin typeface="Franklin Gothic Medium Cond" pitchFamily="34" charset="0"/>
              </a:rPr>
              <a:t> — отвести электрические провода от пострадавшего (су­хой веревкой, палкой и пр.).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Прикосновение</a:t>
            </a:r>
            <a:r>
              <a:rPr lang="ru-RU" sz="2700" dirty="0">
                <a:latin typeface="Franklin Gothic Medium Cond" pitchFamily="34" charset="0"/>
              </a:rPr>
              <a:t> к пострадавшему незащищенными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руками</a:t>
            </a:r>
            <a:r>
              <a:rPr lang="ru-RU" sz="2700" dirty="0">
                <a:latin typeface="Franklin Gothic Medium Cond" pitchFamily="34" charset="0"/>
              </a:rPr>
              <a:t> при неотведенных проводах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опасно</a:t>
            </a:r>
            <a:r>
              <a:rPr lang="ru-RU" sz="2700" dirty="0">
                <a:latin typeface="Franklin Gothic Medium Cond" pitchFamily="34" charset="0"/>
              </a:rPr>
              <a:t>!</a:t>
            </a:r>
          </a:p>
          <a:p>
            <a:pPr marL="0" indent="0" algn="just">
              <a:buNone/>
            </a:pPr>
            <a:r>
              <a:rPr lang="ru-RU" sz="2700" dirty="0">
                <a:latin typeface="Franklin Gothic Medium Cond" pitchFamily="34" charset="0"/>
              </a:rPr>
              <a:t>После этого местные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повреждения</a:t>
            </a:r>
            <a:r>
              <a:rPr lang="ru-RU" sz="2700" dirty="0">
                <a:latin typeface="Franklin Gothic Medium Cond" pitchFamily="34" charset="0"/>
              </a:rPr>
              <a:t> следует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обработать</a:t>
            </a:r>
            <a:r>
              <a:rPr lang="ru-RU" sz="2700" dirty="0">
                <a:latin typeface="Franklin Gothic Medium Cond" pitchFamily="34" charset="0"/>
              </a:rPr>
              <a:t> и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закрыть</a:t>
            </a:r>
            <a:r>
              <a:rPr lang="ru-RU" sz="2700" dirty="0">
                <a:latin typeface="Franklin Gothic Medium Cond" pitchFamily="34" charset="0"/>
              </a:rPr>
              <a:t> повяз­кой, как при ожогах. В качестве первой помощи дают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анальгетики</a:t>
            </a:r>
            <a:r>
              <a:rPr lang="ru-RU" sz="2700" dirty="0">
                <a:latin typeface="Franklin Gothic Medium Cond" pitchFamily="34" charset="0"/>
              </a:rPr>
              <a:t>,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успокаива­ющие</a:t>
            </a:r>
            <a:r>
              <a:rPr lang="ru-RU" sz="2700" dirty="0">
                <a:latin typeface="Franklin Gothic Medium Cond" pitchFamily="34" charset="0"/>
              </a:rPr>
              <a:t>,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сердечные</a:t>
            </a:r>
            <a:r>
              <a:rPr lang="ru-RU" sz="2700" dirty="0">
                <a:latin typeface="Franklin Gothic Medium Cond" pitchFamily="34" charset="0"/>
              </a:rPr>
              <a:t>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средства</a:t>
            </a:r>
            <a:r>
              <a:rPr lang="ru-RU" sz="2700" dirty="0">
                <a:latin typeface="Franklin Gothic Medium Cond" pitchFamily="34" charset="0"/>
              </a:rPr>
              <a:t>. При остановке сердца проводят искусственное ды­хание и наружный массаж </a:t>
            </a:r>
            <a:r>
              <a:rPr lang="ru-RU" sz="2700" dirty="0" smtClean="0">
                <a:latin typeface="Franklin Gothic Medium Cond" pitchFamily="34" charset="0"/>
              </a:rPr>
              <a:t>сердца</a:t>
            </a:r>
          </a:p>
          <a:p>
            <a:pPr marL="0" indent="0" algn="just">
              <a:buNone/>
            </a:pPr>
            <a:r>
              <a:rPr lang="ru-RU" sz="2700" dirty="0" smtClean="0">
                <a:latin typeface="Franklin Gothic Medium Cond" pitchFamily="34" charset="0"/>
              </a:rPr>
              <a:t>В </a:t>
            </a:r>
            <a:r>
              <a:rPr lang="ru-RU" sz="2700" dirty="0">
                <a:latin typeface="Franklin Gothic Medium Cond" pitchFamily="34" charset="0"/>
              </a:rPr>
              <a:t>лечебное учреждение пострадавшего транспортируют в положении </a:t>
            </a:r>
            <a:r>
              <a:rPr lang="ru-RU" sz="2700" dirty="0">
                <a:solidFill>
                  <a:srgbClr val="FF0000"/>
                </a:solidFill>
                <a:latin typeface="Franklin Gothic Medium Cond" pitchFamily="34" charset="0"/>
              </a:rPr>
              <a:t>ле­жа</a:t>
            </a:r>
            <a:r>
              <a:rPr lang="ru-RU" sz="2700" dirty="0">
                <a:latin typeface="Franklin Gothic Medium Cond" pitchFamily="34" charset="0"/>
              </a:rPr>
              <a:t> и тепло </a:t>
            </a:r>
            <a:r>
              <a:rPr lang="ru-RU" sz="2700" dirty="0" smtClean="0">
                <a:solidFill>
                  <a:srgbClr val="FF0000"/>
                </a:solidFill>
                <a:latin typeface="Franklin Gothic Medium Cond" pitchFamily="34" charset="0"/>
              </a:rPr>
              <a:t>укрытым</a:t>
            </a:r>
            <a:endParaRPr lang="ru-RU" sz="27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84971" y="0"/>
            <a:ext cx="10144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35\42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5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398034" cy="1188720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УТОПЛЕНИИ, УДУШЕНИЕ</a:t>
            </a:r>
            <a:endParaRPr lang="ru-RU" sz="36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9530"/>
            <a:ext cx="9368545" cy="570846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Franklin Gothic Medium Cond" pitchFamily="34" charset="0"/>
              </a:rPr>
              <a:t>Эти состояния характеризуются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прекращением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поступления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кислорода</a:t>
            </a:r>
            <a:r>
              <a:rPr lang="ru-RU" sz="2400" dirty="0">
                <a:latin typeface="Franklin Gothic Medium Cond" pitchFamily="34" charset="0"/>
              </a:rPr>
              <a:t> в легкие, наступает асфиксия (удушье). Асфиксия может возникнуть в результате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сдавления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>
                <a:latin typeface="Franklin Gothic Medium Cond" pitchFamily="34" charset="0"/>
              </a:rPr>
              <a:t>(руками, петлей) воздухоносных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путей</a:t>
            </a:r>
            <a:r>
              <a:rPr lang="ru-RU" sz="2400" dirty="0">
                <a:latin typeface="Franklin Gothic Medium Cond" pitchFamily="34" charset="0"/>
              </a:rPr>
              <a:t>, чаще гортани и трахеи (удушение),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заполнения</a:t>
            </a:r>
            <a:r>
              <a:rPr lang="ru-RU" sz="2400" dirty="0">
                <a:latin typeface="Franklin Gothic Medium Cond" pitchFamily="34" charset="0"/>
              </a:rPr>
              <a:t> воздухоносных путей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водой</a:t>
            </a:r>
            <a:r>
              <a:rPr lang="ru-RU" sz="2400" dirty="0">
                <a:latin typeface="Franklin Gothic Medium Cond" pitchFamily="34" charset="0"/>
              </a:rPr>
              <a:t> (утопление),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пара­лича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дыхательного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центра</a:t>
            </a:r>
            <a:r>
              <a:rPr lang="ru-RU" sz="2400" dirty="0">
                <a:latin typeface="Franklin Gothic Medium Cond" pitchFamily="34" charset="0"/>
              </a:rPr>
              <a:t> от действия токсических веществ (яды, угарный газ, снотворные) и др.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Оказание</a:t>
            </a:r>
            <a:r>
              <a:rPr lang="ru-RU" sz="2400" dirty="0">
                <a:latin typeface="Franklin Gothic Medium Cond" pitchFamily="34" charset="0"/>
              </a:rPr>
              <a:t> первой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помощи</a:t>
            </a:r>
            <a:r>
              <a:rPr lang="ru-RU" sz="2400" dirty="0">
                <a:latin typeface="Franklin Gothic Medium Cond" pitchFamily="34" charset="0"/>
              </a:rPr>
              <a:t> при утоплении должно начаться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сразу</a:t>
            </a:r>
            <a:r>
              <a:rPr lang="ru-RU" sz="2400" dirty="0">
                <a:latin typeface="Franklin Gothic Medium Cond" pitchFamily="34" charset="0"/>
              </a:rPr>
              <a:t> же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после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извлечения</a:t>
            </a:r>
            <a:r>
              <a:rPr lang="ru-RU" sz="2400" dirty="0">
                <a:latin typeface="Franklin Gothic Medium Cond" pitchFamily="34" charset="0"/>
              </a:rPr>
              <a:t> человека из воды. </a:t>
            </a:r>
            <a:endParaRPr lang="ru-RU" sz="2400" dirty="0" smtClean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ПОСЛЕДОВАТЕЛЬНОСТЬ ПРОВЕДЕНИЯ РЕАНИМАЦИОН­НЫХ МЕРОПРИЯТИЙ:</a:t>
            </a:r>
            <a:endParaRPr lang="ru-RU" sz="24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  <a:p>
            <a:pPr lvl="0" algn="just"/>
            <a:r>
              <a:rPr lang="ru-RU" sz="2400" dirty="0">
                <a:latin typeface="Franklin Gothic Medium Cond" pitchFamily="34" charset="0"/>
              </a:rPr>
              <a:t>пострадавшего кладут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животом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на</a:t>
            </a:r>
            <a:r>
              <a:rPr lang="ru-RU" sz="2400" dirty="0">
                <a:latin typeface="Franklin Gothic Medium Cond" pitchFamily="34" charset="0"/>
              </a:rPr>
              <a:t> согнутое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колено</a:t>
            </a:r>
            <a:r>
              <a:rPr lang="ru-RU" sz="2400" dirty="0">
                <a:latin typeface="Franklin Gothic Medium Cond" pitchFamily="34" charset="0"/>
              </a:rPr>
              <a:t> реаниматора </a:t>
            </a:r>
            <a:r>
              <a:rPr lang="ru-RU" sz="2400" dirty="0" smtClean="0">
                <a:latin typeface="Franklin Gothic Medium Cond" pitchFamily="34" charset="0"/>
              </a:rPr>
              <a:t>таким </a:t>
            </a:r>
            <a:r>
              <a:rPr lang="ru-RU" sz="2400" dirty="0">
                <a:latin typeface="Franklin Gothic Medium Cond" pitchFamily="34" charset="0"/>
              </a:rPr>
              <a:t>образом, чтобы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голова</a:t>
            </a:r>
            <a:r>
              <a:rPr lang="ru-RU" sz="2400" dirty="0">
                <a:latin typeface="Franklin Gothic Medium Cond" pitchFamily="34" charset="0"/>
              </a:rPr>
              <a:t> была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ниже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грудной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клетки</a:t>
            </a:r>
            <a:r>
              <a:rPr lang="ru-RU" sz="2400" dirty="0">
                <a:latin typeface="Franklin Gothic Medium Cond" pitchFamily="34" charset="0"/>
              </a:rPr>
              <a:t>;</a:t>
            </a:r>
          </a:p>
          <a:p>
            <a:pPr lvl="0" algn="just"/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удаляют</a:t>
            </a:r>
            <a:r>
              <a:rPr lang="ru-RU" sz="2400" dirty="0">
                <a:latin typeface="Franklin Gothic Medium Cond" pitchFamily="34" charset="0"/>
              </a:rPr>
              <a:t> изо рта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водоросли</a:t>
            </a:r>
            <a:r>
              <a:rPr lang="ru-RU" sz="2400" dirty="0">
                <a:latin typeface="Franklin Gothic Medium Cond" pitchFamily="34" charset="0"/>
              </a:rPr>
              <a:t>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ил</a:t>
            </a:r>
            <a:r>
              <a:rPr lang="ru-RU" sz="2400" dirty="0">
                <a:latin typeface="Franklin Gothic Medium Cond" pitchFamily="34" charset="0"/>
              </a:rPr>
              <a:t>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грязь</a:t>
            </a:r>
            <a:r>
              <a:rPr lang="ru-RU" sz="2400" dirty="0">
                <a:latin typeface="Franklin Gothic Medium Cond" pitchFamily="34" charset="0"/>
              </a:rPr>
              <a:t> и пр.;</a:t>
            </a:r>
          </a:p>
          <a:p>
            <a:pPr lvl="0" algn="just"/>
            <a:r>
              <a:rPr lang="ru-RU" sz="2400" dirty="0">
                <a:latin typeface="Franklin Gothic Medium Cond" pitchFamily="34" charset="0"/>
              </a:rPr>
              <a:t>в исходном положении энергичными движениями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сдавливают</a:t>
            </a:r>
            <a:r>
              <a:rPr lang="ru-RU" sz="2400" dirty="0">
                <a:latin typeface="Franklin Gothic Medium Cond" pitchFamily="34" charset="0"/>
              </a:rPr>
              <a:t> его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грудную</a:t>
            </a:r>
            <a:r>
              <a:rPr lang="ru-RU" sz="2400" dirty="0">
                <a:latin typeface="Franklin Gothic Medium Cond" pitchFamily="34" charset="0"/>
              </a:rPr>
              <a:t> клетку,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стараясь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удалить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воду</a:t>
            </a:r>
            <a:r>
              <a:rPr lang="ru-RU" sz="2400" dirty="0">
                <a:latin typeface="Franklin Gothic Medium Cond" pitchFamily="34" charset="0"/>
              </a:rPr>
              <a:t> из трахеи и </a:t>
            </a:r>
            <a:r>
              <a:rPr lang="ru-RU" sz="2400" dirty="0" smtClean="0">
                <a:latin typeface="Franklin Gothic Medium Cond" pitchFamily="34" charset="0"/>
              </a:rPr>
              <a:t>бронхов</a:t>
            </a:r>
            <a:endParaRPr lang="ru-RU" sz="2400" dirty="0">
              <a:latin typeface="Franklin Gothic Medium Cond" pitchFamily="34" charset="0"/>
            </a:endParaRPr>
          </a:p>
        </p:txBody>
      </p:sp>
      <p:pic>
        <p:nvPicPr>
          <p:cNvPr id="12290" name="Picture 2" descr="imag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545" y="2939143"/>
            <a:ext cx="2823455" cy="391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384971" y="0"/>
            <a:ext cx="969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36\42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24160" cy="1724297"/>
          </a:xfrm>
        </p:spPr>
        <p:txBody>
          <a:bodyPr/>
          <a:lstStyle/>
          <a:p>
            <a:r>
              <a:rPr lang="ru-RU" sz="43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УТОПЛЕНИЕ, УДУШЕНИЕ</a:t>
            </a:r>
            <a:endParaRPr lang="ru-RU" sz="43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9166"/>
            <a:ext cx="12192000" cy="5368834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3300" dirty="0" smtClean="0">
                <a:solidFill>
                  <a:srgbClr val="FF0000"/>
                </a:solidFill>
                <a:latin typeface="Franklin Gothic Medium Cond" pitchFamily="34" charset="0"/>
              </a:rPr>
              <a:t>После</a:t>
            </a:r>
            <a:r>
              <a:rPr lang="ru-RU" sz="3300" dirty="0" smtClean="0">
                <a:latin typeface="Franklin Gothic Medium Cond" pitchFamily="34" charset="0"/>
              </a:rPr>
              <a:t> </a:t>
            </a:r>
            <a:r>
              <a:rPr lang="ru-RU" sz="3300" dirty="0">
                <a:latin typeface="Franklin Gothic Medium Cond" pitchFamily="34" charset="0"/>
              </a:rPr>
              <a:t>освобождения воздухоносных путей от воды пострадавшего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кла­дут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на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землю</a:t>
            </a:r>
            <a:r>
              <a:rPr lang="ru-RU" sz="3300" dirty="0">
                <a:latin typeface="Franklin Gothic Medium Cond" pitchFamily="34" charset="0"/>
              </a:rPr>
              <a:t> или щит и при отсутствии дыхания приступают к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искусственному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дыханию</a:t>
            </a:r>
            <a:r>
              <a:rPr lang="ru-RU" sz="3300" dirty="0">
                <a:latin typeface="Franklin Gothic Medium Cond" pitchFamily="34" charset="0"/>
              </a:rPr>
              <a:t> с ритмом </a:t>
            </a:r>
            <a:r>
              <a:rPr lang="ru-RU" sz="3300" dirty="0" smtClean="0">
                <a:latin typeface="Franklin Gothic Medium Cond" pitchFamily="34" charset="0"/>
              </a:rPr>
              <a:t>16 - 18 </a:t>
            </a:r>
            <a:r>
              <a:rPr lang="ru-RU" sz="3300" dirty="0">
                <a:latin typeface="Franklin Gothic Medium Cond" pitchFamily="34" charset="0"/>
              </a:rPr>
              <a:t>раз в минуту и проводят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наружный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массаж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 smtClean="0">
                <a:solidFill>
                  <a:srgbClr val="FF0000"/>
                </a:solidFill>
                <a:latin typeface="Franklin Gothic Medium Cond" pitchFamily="34" charset="0"/>
              </a:rPr>
              <a:t>сердца</a:t>
            </a:r>
            <a:endParaRPr lang="ru-RU" sz="33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3300" dirty="0">
                <a:latin typeface="Franklin Gothic Medium Cond" pitchFamily="34" charset="0"/>
              </a:rPr>
              <a:t>Следует отметить, что при утоплении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паралич</a:t>
            </a:r>
            <a:r>
              <a:rPr lang="ru-RU" sz="3300" dirty="0">
                <a:latin typeface="Franklin Gothic Medium Cond" pitchFamily="34" charset="0"/>
              </a:rPr>
              <a:t> дыхательного центра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наступает</a:t>
            </a:r>
            <a:r>
              <a:rPr lang="ru-RU" sz="3300" dirty="0">
                <a:latin typeface="Franklin Gothic Medium Cond" pitchFamily="34" charset="0"/>
              </a:rPr>
              <a:t> через </a:t>
            </a:r>
            <a:r>
              <a:rPr lang="ru-RU" sz="3300" dirty="0" smtClean="0">
                <a:solidFill>
                  <a:srgbClr val="FF0000"/>
                </a:solidFill>
                <a:latin typeface="Franklin Gothic Medium Cond" pitchFamily="34" charset="0"/>
              </a:rPr>
              <a:t>4 - 5</a:t>
            </a:r>
            <a:r>
              <a:rPr lang="ru-RU" sz="3300" dirty="0" smtClean="0">
                <a:latin typeface="Franklin Gothic Medium Cond" pitchFamily="34" charset="0"/>
              </a:rPr>
              <a:t> </a:t>
            </a:r>
            <a:r>
              <a:rPr lang="ru-RU" sz="3300" dirty="0">
                <a:latin typeface="Franklin Gothic Medium Cond" pitchFamily="34" charset="0"/>
              </a:rPr>
              <a:t>мин, а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сердечная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деятельность</a:t>
            </a:r>
            <a:r>
              <a:rPr lang="ru-RU" sz="3300" dirty="0">
                <a:latin typeface="Franklin Gothic Medium Cond" pitchFamily="34" charset="0"/>
              </a:rPr>
              <a:t> может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сохраняться</a:t>
            </a:r>
            <a:r>
              <a:rPr lang="ru-RU" sz="3300" dirty="0">
                <a:latin typeface="Franklin Gothic Medium Cond" pitchFamily="34" charset="0"/>
              </a:rPr>
              <a:t> до </a:t>
            </a:r>
            <a:r>
              <a:rPr lang="ru-RU" sz="3300" dirty="0" smtClean="0">
                <a:solidFill>
                  <a:srgbClr val="FF0000"/>
                </a:solidFill>
                <a:latin typeface="Franklin Gothic Medium Cond" pitchFamily="34" charset="0"/>
              </a:rPr>
              <a:t>15</a:t>
            </a:r>
            <a:r>
              <a:rPr lang="ru-RU" sz="3300" dirty="0" smtClean="0">
                <a:latin typeface="Franklin Gothic Medium Cond" pitchFamily="34" charset="0"/>
              </a:rPr>
              <a:t>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мин</a:t>
            </a:r>
            <a:r>
              <a:rPr lang="ru-RU" sz="3300" dirty="0">
                <a:latin typeface="Franklin Gothic Medium Cond" pitchFamily="34" charset="0"/>
              </a:rPr>
              <a:t>. Искусственное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дыхание</a:t>
            </a:r>
            <a:r>
              <a:rPr lang="ru-RU" sz="3300" dirty="0">
                <a:latin typeface="Franklin Gothic Medium Cond" pitchFamily="34" charset="0"/>
              </a:rPr>
              <a:t> и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массаж</a:t>
            </a:r>
            <a:r>
              <a:rPr lang="ru-RU" sz="3300" dirty="0">
                <a:latin typeface="Franklin Gothic Medium Cond" pitchFamily="34" charset="0"/>
              </a:rPr>
              <a:t> сердца следует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проводить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 smtClean="0">
                <a:solidFill>
                  <a:srgbClr val="FF0000"/>
                </a:solidFill>
                <a:latin typeface="Franklin Gothic Medium Cond" pitchFamily="34" charset="0"/>
              </a:rPr>
              <a:t>длительно</a:t>
            </a:r>
            <a:r>
              <a:rPr lang="ru-RU" sz="3300" dirty="0">
                <a:latin typeface="Franklin Gothic Medium Cond" pitchFamily="34" charset="0"/>
              </a:rPr>
              <a:t>, в течение нескольких часов, до тех пор,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пока</a:t>
            </a:r>
            <a:r>
              <a:rPr lang="ru-RU" sz="3300" dirty="0">
                <a:latin typeface="Franklin Gothic Medium Cond" pitchFamily="34" charset="0"/>
              </a:rPr>
              <a:t> не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восстановится</a:t>
            </a:r>
            <a:r>
              <a:rPr lang="ru-RU" sz="3300" dirty="0">
                <a:latin typeface="Franklin Gothic Medium Cond" pitchFamily="34" charset="0"/>
              </a:rPr>
              <a:t> </a:t>
            </a:r>
            <a:r>
              <a:rPr lang="ru-RU" sz="3300" dirty="0" smtClean="0">
                <a:latin typeface="Franklin Gothic Medium Cond" pitchFamily="34" charset="0"/>
              </a:rPr>
              <a:t>самостоятельное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дыхание</a:t>
            </a:r>
            <a:r>
              <a:rPr lang="ru-RU" sz="3300" dirty="0">
                <a:latin typeface="Franklin Gothic Medium Cond" pitchFamily="34" charset="0"/>
              </a:rPr>
              <a:t> и хорошая сердечная деятельность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или</a:t>
            </a:r>
            <a:r>
              <a:rPr lang="ru-RU" sz="3300" dirty="0">
                <a:latin typeface="Franklin Gothic Medium Cond" pitchFamily="34" charset="0"/>
              </a:rPr>
              <a:t> же не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появятся</a:t>
            </a:r>
            <a:r>
              <a:rPr lang="ru-RU" sz="3300" dirty="0">
                <a:latin typeface="Franklin Gothic Medium Cond" pitchFamily="34" charset="0"/>
              </a:rPr>
              <a:t> несо­мненные </a:t>
            </a:r>
            <a:r>
              <a:rPr lang="ru-RU" sz="3300" dirty="0">
                <a:solidFill>
                  <a:srgbClr val="FF0000"/>
                </a:solidFill>
                <a:latin typeface="Franklin Gothic Medium Cond" pitchFamily="34" charset="0"/>
              </a:rPr>
              <a:t>признаки</a:t>
            </a:r>
            <a:r>
              <a:rPr lang="ru-RU" sz="3300" dirty="0">
                <a:latin typeface="Franklin Gothic Medium Cond" pitchFamily="34" charset="0"/>
              </a:rPr>
              <a:t> биологической </a:t>
            </a:r>
            <a:r>
              <a:rPr lang="ru-RU" sz="3300" dirty="0" smtClean="0">
                <a:solidFill>
                  <a:srgbClr val="FF0000"/>
                </a:solidFill>
                <a:latin typeface="Franklin Gothic Medium Cond" pitchFamily="34" charset="0"/>
              </a:rPr>
              <a:t>смерти</a:t>
            </a:r>
            <a:endParaRPr lang="ru-RU" sz="33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8846" y="109247"/>
            <a:ext cx="988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37\42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2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16595" cy="1853248"/>
          </a:xfrm>
        </p:spPr>
        <p:txBody>
          <a:bodyPr/>
          <a:lstStyle/>
          <a:p>
            <a:r>
              <a:rPr lang="ru-RU" sz="41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</a:t>
            </a:r>
            <a:r>
              <a:rPr lang="ru-RU" sz="41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ПИЩЕВЫх</a:t>
            </a:r>
            <a:r>
              <a:rPr lang="ru-RU" sz="41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 </a:t>
            </a:r>
            <a:r>
              <a:rPr lang="ru-RU" sz="41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ОТРАВЛЕНИЯх</a:t>
            </a:r>
            <a:endParaRPr lang="ru-RU" sz="41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9531"/>
            <a:ext cx="12192000" cy="57084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Пищевые отравления </a:t>
            </a:r>
            <a:r>
              <a:rPr lang="ru-RU" sz="2400" dirty="0">
                <a:latin typeface="Franklin Gothic Medium Cond" pitchFamily="34" charset="0"/>
              </a:rPr>
              <a:t>возникают при употреблении в пищу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недоброкаче­ственных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продуктов</a:t>
            </a:r>
            <a:r>
              <a:rPr lang="ru-RU" sz="2400" dirty="0" smtClean="0">
                <a:latin typeface="Franklin Gothic Medium Cond" pitchFamily="34" charset="0"/>
              </a:rPr>
              <a:t>. </a:t>
            </a:r>
            <a:r>
              <a:rPr lang="ru-RU" sz="2400" dirty="0">
                <a:latin typeface="Franklin Gothic Medium Cond" pitchFamily="34" charset="0"/>
              </a:rPr>
              <a:t>Первые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симптомы</a:t>
            </a:r>
            <a:r>
              <a:rPr lang="ru-RU" sz="2400" dirty="0">
                <a:latin typeface="Franklin Gothic Medium Cond" pitchFamily="34" charset="0"/>
              </a:rPr>
              <a:t> забо­левания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появляются</a:t>
            </a:r>
            <a:r>
              <a:rPr lang="ru-RU" sz="2400" dirty="0">
                <a:latin typeface="Franklin Gothic Medium Cond" pitchFamily="34" charset="0"/>
              </a:rPr>
              <a:t> через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2 - 4</a:t>
            </a:r>
            <a:r>
              <a:rPr lang="ru-RU" sz="2400" dirty="0" smtClean="0">
                <a:latin typeface="Franklin Gothic Medium Cond" pitchFamily="34" charset="0"/>
              </a:rPr>
              <a:t> </a:t>
            </a:r>
            <a:r>
              <a:rPr lang="ru-RU" sz="2400" dirty="0">
                <a:latin typeface="Franklin Gothic Medium Cond" pitchFamily="34" charset="0"/>
              </a:rPr>
              <a:t>часа после приема зараженного продукта.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Вне­запно</a:t>
            </a:r>
            <a:r>
              <a:rPr lang="ru-RU" sz="2400" dirty="0">
                <a:latin typeface="Franklin Gothic Medium Cond" pitchFamily="34" charset="0"/>
              </a:rPr>
              <a:t> возникают общее недомогание, тошнота, частая рвота, частый жидкий стул и др.</a:t>
            </a:r>
          </a:p>
          <a:p>
            <a:pPr marL="0" indent="0" algn="just">
              <a:buNone/>
            </a:pPr>
            <a:r>
              <a:rPr lang="ru-RU" sz="2400" dirty="0">
                <a:latin typeface="Franklin Gothic Medium Cond" pitchFamily="34" charset="0"/>
              </a:rPr>
              <a:t>Очень быстро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усиливающаяся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интоксикация</a:t>
            </a:r>
            <a:r>
              <a:rPr lang="ru-RU" sz="2400" dirty="0">
                <a:latin typeface="Franklin Gothic Medium Cond" pitchFamily="34" charset="0"/>
              </a:rPr>
              <a:t> проявляется снижением </a:t>
            </a:r>
            <a:r>
              <a:rPr lang="ru-RU" sz="2400" dirty="0" smtClean="0">
                <a:latin typeface="Franklin Gothic Medium Cond" pitchFamily="34" charset="0"/>
              </a:rPr>
              <a:t>АД, учащением </a:t>
            </a:r>
            <a:r>
              <a:rPr lang="ru-RU" sz="2400" dirty="0">
                <a:latin typeface="Franklin Gothic Medium Cond" pitchFamily="34" charset="0"/>
              </a:rPr>
              <a:t>пульса, бледностью и пр. Если больного оставить без помощи, то быстро развивается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сердечно-сосудистая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недостаточность</a:t>
            </a:r>
            <a:r>
              <a:rPr lang="ru-RU" sz="2400" dirty="0">
                <a:latin typeface="Franklin Gothic Medium Cond" pitchFamily="34" charset="0"/>
              </a:rPr>
              <a:t>, возникают судорож­ные сокращения мышц, наступает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коллапс</a:t>
            </a:r>
            <a:r>
              <a:rPr lang="ru-RU" sz="2400" dirty="0">
                <a:latin typeface="Franklin Gothic Medium Cond" pitchFamily="34" charset="0"/>
              </a:rPr>
              <a:t> и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смерть</a:t>
            </a:r>
            <a:r>
              <a:rPr lang="ru-RU" sz="2400" dirty="0">
                <a:latin typeface="Franklin Gothic Medium Cond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latin typeface="Franklin Gothic Medium Cond" pitchFamily="34" charset="0"/>
              </a:rPr>
              <a:t>Первая помощь заключается в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немедленном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промывании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желудка</a:t>
            </a:r>
            <a:r>
              <a:rPr lang="ru-RU" sz="2400" dirty="0">
                <a:latin typeface="Franklin Gothic Medium Cond" pitchFamily="34" charset="0"/>
              </a:rPr>
              <a:t> водой при помощи желудочного зонда или путем вызывания искусственной </a:t>
            </a:r>
            <a:r>
              <a:rPr lang="ru-RU" sz="2400" dirty="0" smtClean="0">
                <a:latin typeface="Franklin Gothic Medium Cond" pitchFamily="34" charset="0"/>
              </a:rPr>
              <a:t>рвоты. </a:t>
            </a:r>
            <a:r>
              <a:rPr lang="ru-RU" sz="2400" dirty="0">
                <a:latin typeface="Franklin Gothic Medium Cond" pitchFamily="34" charset="0"/>
              </a:rPr>
              <a:t>Промывать следует до «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чистой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воды</a:t>
            </a:r>
            <a:r>
              <a:rPr lang="ru-RU" sz="2400" dirty="0">
                <a:latin typeface="Franklin Gothic Medium Cond" pitchFamily="34" charset="0"/>
              </a:rPr>
              <a:t>». Затем дают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активированный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уголь</a:t>
            </a:r>
            <a:r>
              <a:rPr lang="ru-RU" sz="2400" dirty="0">
                <a:latin typeface="Franklin Gothic Medium Cond" pitchFamily="34" charset="0"/>
              </a:rPr>
              <a:t> и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слабительное</a:t>
            </a:r>
            <a:r>
              <a:rPr lang="ru-RU" sz="2400" dirty="0">
                <a:latin typeface="Franklin Gothic Medium Cond" pitchFamily="34" charset="0"/>
              </a:rPr>
              <a:t>, а также обильное питье (чай, кофе, отвар из «Геркулеса» на воде и др.). Больного необходимо согреть, внутрь можно дать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сульфаниламиды</a:t>
            </a:r>
            <a:r>
              <a:rPr lang="ru-RU" sz="2400" dirty="0">
                <a:latin typeface="Franklin Gothic Medium Cond" pitchFamily="34" charset="0"/>
              </a:rPr>
              <a:t> (сульгин, фталазол и др.) или антибиотики (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левомицетин</a:t>
            </a:r>
            <a:r>
              <a:rPr lang="ru-RU" sz="2400" dirty="0">
                <a:latin typeface="Franklin Gothic Medium Cond" pitchFamily="34" charset="0"/>
              </a:rPr>
              <a:t>). В последующие </a:t>
            </a:r>
            <a:r>
              <a:rPr lang="ru-RU" sz="2400" dirty="0" smtClean="0">
                <a:latin typeface="Franklin Gothic Medium Cond" pitchFamily="34" charset="0"/>
              </a:rPr>
              <a:t>2 - 3 </a:t>
            </a:r>
            <a:r>
              <a:rPr lang="ru-RU" sz="2400" dirty="0">
                <a:latin typeface="Franklin Gothic Medium Cond" pitchFamily="34" charset="0"/>
              </a:rPr>
              <a:t>дня — рисовая каша на воде (жидкая) и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обиль­ное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питье</a:t>
            </a:r>
            <a:r>
              <a:rPr lang="ru-RU" sz="2400" dirty="0">
                <a:latin typeface="Franklin Gothic Medium Cond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latin typeface="Franklin Gothic Medium Cond" pitchFamily="34" charset="0"/>
              </a:rPr>
              <a:t>При отравлении грибами и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ботулизме</a:t>
            </a:r>
            <a:r>
              <a:rPr lang="ru-RU" sz="2400" dirty="0">
                <a:latin typeface="Franklin Gothic Medium Cond" pitchFamily="34" charset="0"/>
              </a:rPr>
              <a:t> больного необходимо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срочно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гос­питализировать</a:t>
            </a:r>
            <a:r>
              <a:rPr lang="ru-RU" sz="2400" dirty="0">
                <a:latin typeface="Franklin Gothic Medium Cond" pitchFamily="34" charset="0"/>
              </a:rPr>
              <a:t>, оказывая при этом такую же помощь, как и при других пище­вых </a:t>
            </a:r>
            <a:r>
              <a:rPr lang="ru-RU" sz="2400" dirty="0" smtClean="0">
                <a:latin typeface="Franklin Gothic Medium Cond" pitchFamily="34" charset="0"/>
              </a:rPr>
              <a:t>отравлениях</a:t>
            </a:r>
            <a:endParaRPr lang="ru-RU" sz="24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80703" y="4745"/>
            <a:ext cx="10101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38\42</a:t>
            </a:r>
            <a:endParaRPr lang="ru-RU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5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-1"/>
            <a:ext cx="10437223" cy="1724297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ПРЕЖДЕ ВСЕГО СЛЕДУЕТ ОЦЕНИТЬ ОБСТАНОВКУ И ПРИНЯТЬ МЕРЫ К ПРЕКРАЩЕ­НИЮ ВОЗДЕЙСТВИЯ ПОВРЕЖДАЮЩИХ ФАКТОРОВ</a:t>
            </a:r>
            <a:endParaRPr lang="ru-RU" sz="32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93174"/>
            <a:ext cx="12192000" cy="506482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Немедленное прекращение воздействия </a:t>
            </a:r>
            <a:r>
              <a:rPr lang="ru-RU" sz="3200" dirty="0" smtClean="0">
                <a:latin typeface="Franklin Gothic Medium Cond" pitchFamily="34" charset="0"/>
              </a:rPr>
              <a:t>внешних повреждающих фак­торов (электрический ток, высокая или низкая температура, сдавление тяже­стями) и удаление пострадавшего из неблагоприятных условий, в которые он попал (извлечение из воды, огня, помещения, где скопились отравляющие газы, и пр.).</a:t>
            </a:r>
          </a:p>
          <a:p>
            <a:pPr marL="0" indent="0" algn="just">
              <a:buNone/>
            </a:pPr>
            <a:endParaRPr lang="ru-RU" sz="3200" dirty="0" smtClean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Своевременно и правильно</a:t>
            </a:r>
            <a:r>
              <a:rPr lang="ru-RU" sz="3200" dirty="0">
                <a:latin typeface="Franklin Gothic Medium Cond" pitchFamily="34" charset="0"/>
              </a:rPr>
              <a:t> оказанная помощь подчас не только спасает жизнь человеку, но и обеспечивает дальнейшее успешное лечение, предупре­ждает развитие тяжелых осложнений, исключает потерю трудоспособности</a:t>
            </a:r>
            <a:endParaRPr lang="ru-RU" sz="3200" dirty="0" smtClean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84971" y="0"/>
            <a:ext cx="761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3\42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0502537" cy="1881051"/>
          </a:xfrm>
        </p:spPr>
        <p:txBody>
          <a:bodyPr/>
          <a:lstStyle/>
          <a:p>
            <a:r>
              <a:rPr lang="ru-RU" sz="41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ОТРАВЛЕНИЯХ ЛЕКАРСТВЕННЫМИ ПРЕПАРАТАМИ И АЛКОГОЛЕМ</a:t>
            </a:r>
            <a:endParaRPr lang="ru-RU" sz="41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33304"/>
            <a:ext cx="12174583" cy="49116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Отравление</a:t>
            </a:r>
            <a:r>
              <a:rPr lang="ru-RU" sz="3200" dirty="0">
                <a:latin typeface="Franklin Gothic Medium Cond" pitchFamily="34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медикаментами</a:t>
            </a:r>
            <a:r>
              <a:rPr lang="ru-RU" sz="3200" dirty="0">
                <a:latin typeface="Franklin Gothic Medium Cond" pitchFamily="34" charset="0"/>
              </a:rPr>
              <a:t> чаще всего наблюдается у детей. У взрослых это происходит при передозировке, суицидальных попытках и у лиц, страдаю­щих наркоманией.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Если</a:t>
            </a:r>
            <a:r>
              <a:rPr lang="ru-RU" sz="3200" dirty="0">
                <a:latin typeface="Franklin Gothic Medium Cond" pitchFamily="34" charset="0"/>
              </a:rPr>
              <a:t> у пострадавшего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сохранено</a:t>
            </a:r>
            <a:r>
              <a:rPr lang="ru-RU" sz="3200" dirty="0">
                <a:latin typeface="Franklin Gothic Medium Cond" pitchFamily="34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сознание</a:t>
            </a:r>
            <a:r>
              <a:rPr lang="ru-RU" sz="3200" dirty="0">
                <a:latin typeface="Franklin Gothic Medium Cond" pitchFamily="34" charset="0"/>
              </a:rPr>
              <a:t>, необходимо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промыть</a:t>
            </a:r>
            <a:r>
              <a:rPr lang="ru-RU" sz="3200" dirty="0">
                <a:latin typeface="Franklin Gothic Medium Cond" pitchFamily="34" charset="0"/>
              </a:rPr>
              <a:t> ему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itchFamily="34" charset="0"/>
              </a:rPr>
              <a:t>желудок</a:t>
            </a:r>
            <a:r>
              <a:rPr lang="ru-RU" sz="3200" dirty="0">
                <a:latin typeface="Franklin Gothic Medium Cond" pitchFamily="34" charset="0"/>
              </a:rPr>
              <a:t>, вызвать рвоту. В случае нарушения дыхания показаны искусственное дыхание и скорейшая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доставка</a:t>
            </a:r>
            <a:r>
              <a:rPr lang="ru-RU" sz="3200" dirty="0">
                <a:latin typeface="Franklin Gothic Medium Cond" pitchFamily="34" charset="0"/>
              </a:rPr>
              <a:t> в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лечебное</a:t>
            </a:r>
            <a:r>
              <a:rPr lang="ru-RU" sz="3200" dirty="0">
                <a:latin typeface="Franklin Gothic Medium Cond" pitchFamily="34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учреждение</a:t>
            </a:r>
            <a:r>
              <a:rPr lang="ru-RU" sz="3200" dirty="0">
                <a:latin typeface="Franklin Gothic Medium Cond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3200" dirty="0">
                <a:latin typeface="Franklin Gothic Medium Cond" pitchFamily="34" charset="0"/>
              </a:rPr>
              <a:t>При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алкогольном</a:t>
            </a:r>
            <a:r>
              <a:rPr lang="ru-RU" sz="3200" dirty="0">
                <a:latin typeface="Franklin Gothic Medium Cond" pitchFamily="34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отравлении</a:t>
            </a:r>
            <a:r>
              <a:rPr lang="ru-RU" sz="3200" dirty="0">
                <a:latin typeface="Franklin Gothic Medium Cond" pitchFamily="34" charset="0"/>
              </a:rPr>
              <a:t> человеку нужно обеспечить приток свежего воздуха, вызвать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рвоту</a:t>
            </a:r>
            <a:r>
              <a:rPr lang="ru-RU" sz="3200" dirty="0">
                <a:latin typeface="Franklin Gothic Medium Cond" pitchFamily="34" charset="0"/>
              </a:rPr>
              <a:t>, дать выпить горячий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кофе</a:t>
            </a:r>
            <a:r>
              <a:rPr lang="ru-RU" sz="3200" dirty="0">
                <a:latin typeface="Franklin Gothic Medium Cond" pitchFamily="34" charset="0"/>
              </a:rPr>
              <a:t>,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парное</a:t>
            </a:r>
            <a:r>
              <a:rPr lang="ru-RU" sz="3200" dirty="0">
                <a:latin typeface="Franklin Gothic Medium Cond" pitchFamily="34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Franklin Gothic Medium Cond" pitchFamily="34" charset="0"/>
              </a:rPr>
              <a:t>молоко</a:t>
            </a:r>
            <a:r>
              <a:rPr lang="ru-RU" sz="3200" dirty="0">
                <a:latin typeface="Franklin Gothic Medium Cond" pitchFamily="34" charset="0"/>
              </a:rPr>
              <a:t> и др. При остановке дыхания проводить искусственное </a:t>
            </a:r>
            <a:r>
              <a:rPr lang="ru-RU" sz="3200" dirty="0" smtClean="0">
                <a:latin typeface="Franklin Gothic Medium Cond" pitchFamily="34" charset="0"/>
              </a:rPr>
              <a:t>дыхание</a:t>
            </a:r>
            <a:endParaRPr lang="ru-RU" sz="32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67640" y="43932"/>
            <a:ext cx="983985" cy="1092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39\42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27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37223" cy="1841863"/>
          </a:xfrm>
        </p:spPr>
        <p:txBody>
          <a:bodyPr/>
          <a:lstStyle/>
          <a:p>
            <a:r>
              <a:rPr lang="ru-RU" sz="41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ТЕПЛОВОМ И СОЛНЕЧНОМ УДАРЕ</a:t>
            </a:r>
            <a:endParaRPr lang="ru-RU" sz="41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0790"/>
            <a:ext cx="12192000" cy="54472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Тепловой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удар</a:t>
            </a:r>
            <a:r>
              <a:rPr lang="ru-RU" sz="2400" dirty="0">
                <a:latin typeface="Franklin Gothic Medium Cond" pitchFamily="34" charset="0"/>
              </a:rPr>
              <a:t> возникает в результате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длительного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воздействия</a:t>
            </a:r>
            <a:r>
              <a:rPr lang="ru-RU" sz="2400" dirty="0">
                <a:latin typeface="Franklin Gothic Medium Cond" pitchFamily="34" charset="0"/>
              </a:rPr>
              <a:t> высокой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температуры</a:t>
            </a:r>
            <a:r>
              <a:rPr lang="ru-RU" sz="2400" dirty="0">
                <a:latin typeface="Franklin Gothic Medium Cond" pitchFamily="34" charset="0"/>
              </a:rPr>
              <a:t>. Нередки случаи теплового удара </a:t>
            </a:r>
            <a:r>
              <a:rPr lang="ru-RU" sz="2400" dirty="0" smtClean="0">
                <a:latin typeface="Franklin Gothic Medium Cond" pitchFamily="34" charset="0"/>
              </a:rPr>
              <a:t> в жаркую </a:t>
            </a:r>
            <a:r>
              <a:rPr lang="ru-RU" sz="2400" dirty="0">
                <a:latin typeface="Franklin Gothic Medium Cond" pitchFamily="34" charset="0"/>
              </a:rPr>
              <a:t>и влажную погоду </a:t>
            </a:r>
            <a:r>
              <a:rPr lang="ru-RU" sz="2400" dirty="0" smtClean="0">
                <a:latin typeface="Franklin Gothic Medium Cond" pitchFamily="34" charset="0"/>
              </a:rPr>
              <a:t>при мара­фонском беге, спортивной ходьбе </a:t>
            </a:r>
            <a:r>
              <a:rPr lang="ru-RU" sz="2400" dirty="0">
                <a:latin typeface="Franklin Gothic Medium Cond" pitchFamily="34" charset="0"/>
              </a:rPr>
              <a:t>и </a:t>
            </a:r>
            <a:r>
              <a:rPr lang="ru-RU" sz="2400" dirty="0" smtClean="0">
                <a:latin typeface="Franklin Gothic Medium Cond" pitchFamily="34" charset="0"/>
              </a:rPr>
              <a:t>др.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Солнечный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удар</a:t>
            </a:r>
            <a:r>
              <a:rPr lang="ru-RU" sz="2400" dirty="0">
                <a:latin typeface="Franklin Gothic Medium Cond" pitchFamily="34" charset="0"/>
              </a:rPr>
              <a:t> возникает от непосред­ственного воздействия в жаркие дни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прямых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солнечных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лучей</a:t>
            </a:r>
            <a:r>
              <a:rPr lang="ru-RU" sz="2400" dirty="0">
                <a:latin typeface="Franklin Gothic Medium Cond" pitchFamily="34" charset="0"/>
              </a:rPr>
              <a:t> на голову.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Симптомы</a:t>
            </a:r>
            <a:r>
              <a:rPr lang="ru-RU" sz="2400" dirty="0">
                <a:latin typeface="Franklin Gothic Medium Cond" pitchFamily="34" charset="0"/>
              </a:rPr>
              <a:t> этих заболеваний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сходны</a:t>
            </a:r>
            <a:r>
              <a:rPr lang="ru-RU" sz="2400" dirty="0">
                <a:latin typeface="Franklin Gothic Medium Cond" pitchFamily="34" charset="0"/>
              </a:rPr>
              <a:t> между собой.</a:t>
            </a:r>
          </a:p>
          <a:p>
            <a:pPr marL="0" indent="0" algn="just">
              <a:buNone/>
            </a:pPr>
            <a:r>
              <a:rPr lang="ru-RU" sz="2400" dirty="0">
                <a:latin typeface="Franklin Gothic Medium Cond" pitchFamily="34" charset="0"/>
              </a:rPr>
              <a:t>Вначале пострадавший ощущает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усталость</a:t>
            </a:r>
            <a:r>
              <a:rPr lang="ru-RU" sz="2400" dirty="0">
                <a:latin typeface="Franklin Gothic Medium Cond" pitchFamily="34" charset="0"/>
              </a:rPr>
              <a:t>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головную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боль</a:t>
            </a:r>
            <a:r>
              <a:rPr lang="ru-RU" sz="2400" dirty="0">
                <a:latin typeface="Franklin Gothic Medium Cond" pitchFamily="34" charset="0"/>
              </a:rPr>
              <a:t>. Возникают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головокружение</a:t>
            </a:r>
            <a:r>
              <a:rPr lang="ru-RU" sz="2400" dirty="0">
                <a:latin typeface="Franklin Gothic Medium Cond" pitchFamily="34" charset="0"/>
              </a:rPr>
              <a:t>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слабость</a:t>
            </a:r>
            <a:r>
              <a:rPr lang="ru-RU" sz="2400" dirty="0">
                <a:latin typeface="Franklin Gothic Medium Cond" pitchFamily="34" charset="0"/>
              </a:rPr>
              <a:t>, боли в ногах, спине, иногда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рвота</a:t>
            </a:r>
            <a:r>
              <a:rPr lang="ru-RU" sz="2400" dirty="0">
                <a:latin typeface="Franklin Gothic Medium Cond" pitchFamily="34" charset="0"/>
              </a:rPr>
              <a:t>. Позднее появля­ются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шум</a:t>
            </a:r>
            <a:r>
              <a:rPr lang="ru-RU" sz="2400" dirty="0">
                <a:latin typeface="Franklin Gothic Medium Cond" pitchFamily="34" charset="0"/>
              </a:rPr>
              <a:t> в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ушах</a:t>
            </a:r>
            <a:r>
              <a:rPr lang="ru-RU" sz="2400" dirty="0">
                <a:latin typeface="Franklin Gothic Medium Cond" pitchFamily="34" charset="0"/>
              </a:rPr>
              <a:t>, потемнение в глазах,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одышка</a:t>
            </a:r>
            <a:r>
              <a:rPr lang="ru-RU" sz="2400" dirty="0">
                <a:latin typeface="Franklin Gothic Medium Cond" pitchFamily="34" charset="0"/>
              </a:rPr>
              <a:t>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сердцебиение</a:t>
            </a:r>
            <a:r>
              <a:rPr lang="ru-RU" sz="2400" dirty="0">
                <a:latin typeface="Franklin Gothic Medium Cond" pitchFamily="34" charset="0"/>
              </a:rPr>
              <a:t> и др.</a:t>
            </a:r>
          </a:p>
          <a:p>
            <a:pPr marL="0" indent="0" algn="just">
              <a:buNone/>
            </a:pPr>
            <a:r>
              <a:rPr lang="ru-RU" sz="2400" dirty="0">
                <a:latin typeface="Franklin Gothic Medium Cond" pitchFamily="34" charset="0"/>
              </a:rPr>
              <a:t>Для оказания первой помощи пострадавшего надо немедленно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перенести</a:t>
            </a:r>
            <a:r>
              <a:rPr lang="ru-RU" sz="2400" dirty="0">
                <a:latin typeface="Franklin Gothic Medium Cond" pitchFamily="34" charset="0"/>
              </a:rPr>
              <a:t> в прохладное место,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в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тень</a:t>
            </a:r>
            <a:r>
              <a:rPr lang="ru-RU" sz="2400" dirty="0">
                <a:latin typeface="Franklin Gothic Medium Cond" pitchFamily="34" charset="0"/>
              </a:rPr>
              <a:t>, снять одежду и уложить, несколько приподняв го­лову.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Положить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холод</a:t>
            </a:r>
            <a:r>
              <a:rPr lang="ru-RU" sz="2400" dirty="0">
                <a:latin typeface="Franklin Gothic Medium Cond" pitchFamily="34" charset="0"/>
              </a:rPr>
              <a:t> на голову и область сердца, паховую область, обильно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напоить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холодной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водой</a:t>
            </a:r>
            <a:r>
              <a:rPr lang="ru-RU" sz="2400" dirty="0">
                <a:latin typeface="Franklin Gothic Medium Cond" pitchFamily="34" charset="0"/>
              </a:rPr>
              <a:t>. Виски смазать нашатырем и дать его понюхать, дать </a:t>
            </a:r>
            <a:r>
              <a:rPr lang="ru-RU" sz="2400" dirty="0" err="1">
                <a:latin typeface="Franklin Gothic Medium Cond" pitchFamily="34" charset="0"/>
              </a:rPr>
              <a:t>валерианку</a:t>
            </a:r>
            <a:r>
              <a:rPr lang="ru-RU" sz="2400" dirty="0">
                <a:latin typeface="Franklin Gothic Medium Cond" pitchFamily="34" charset="0"/>
              </a:rPr>
              <a:t>. Если артериальное давление снижено — дать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пантокрин</a:t>
            </a:r>
            <a:r>
              <a:rPr lang="ru-RU" sz="2400" dirty="0">
                <a:latin typeface="Franklin Gothic Medium Cond" pitchFamily="34" charset="0"/>
              </a:rPr>
              <a:t> (или женьшень, заманиху, кордиамин и др.). При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нарушении</a:t>
            </a:r>
            <a:r>
              <a:rPr lang="ru-RU" sz="2400" dirty="0">
                <a:latin typeface="Franklin Gothic Medium Cond" pitchFamily="34" charset="0"/>
              </a:rPr>
              <a:t> дыхания надо сделать </a:t>
            </a:r>
            <a:r>
              <a:rPr lang="ru-RU" sz="2400" dirty="0">
                <a:solidFill>
                  <a:srgbClr val="FF0000"/>
                </a:solidFill>
                <a:latin typeface="Franklin Gothic Medium Cond" pitchFamily="34" charset="0"/>
              </a:rPr>
              <a:t>искусственное</a:t>
            </a:r>
            <a:r>
              <a:rPr lang="ru-RU" sz="2400" dirty="0">
                <a:latin typeface="Franklin Gothic Medium Cond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Franklin Gothic Medium Cond" pitchFamily="34" charset="0"/>
              </a:rPr>
              <a:t>дыхание</a:t>
            </a:r>
            <a:endParaRPr lang="ru-RU" sz="24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67646" y="43929"/>
            <a:ext cx="9447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40\42</a:t>
            </a:r>
            <a:endParaRPr lang="ru-RU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6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24160" cy="1672046"/>
          </a:xfrm>
        </p:spPr>
        <p:txBody>
          <a:bodyPr/>
          <a:lstStyle/>
          <a:p>
            <a:r>
              <a:rPr lang="ru-RU" sz="46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ПЕРВАЯ ПОМОЩЬ ПРИ ОБМОРОКАХ</a:t>
            </a:r>
            <a:endParaRPr lang="ru-RU" sz="46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36469"/>
            <a:ext cx="12192000" cy="57215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000" dirty="0">
                <a:latin typeface="Franklin Gothic Medium Cond" pitchFamily="34" charset="0"/>
              </a:rPr>
              <a:t>Одним из проявлений острой сосудистой недостаточности является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об­морок</a:t>
            </a:r>
            <a:r>
              <a:rPr lang="ru-RU" sz="3000" dirty="0">
                <a:latin typeface="Franklin Gothic Medium Cond" pitchFamily="34" charset="0"/>
              </a:rPr>
              <a:t> — кратковременная,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внезапно</a:t>
            </a:r>
            <a:r>
              <a:rPr lang="ru-RU" sz="3000" dirty="0">
                <a:latin typeface="Franklin Gothic Medium Cond" pitchFamily="34" charset="0"/>
              </a:rPr>
              <a:t> наступающая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потеря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сознания</a:t>
            </a:r>
            <a:r>
              <a:rPr lang="ru-RU" sz="3000" dirty="0">
                <a:latin typeface="Franklin Gothic Medium Cond" pitchFamily="34" charset="0"/>
              </a:rPr>
              <a:t> в результа­те резкого уменьшения притока крови к </a:t>
            </a:r>
            <a:r>
              <a:rPr lang="ru-RU" sz="3000">
                <a:latin typeface="Franklin Gothic Medium Cond" pitchFamily="34" charset="0"/>
              </a:rPr>
              <a:t>головному </a:t>
            </a:r>
            <a:r>
              <a:rPr lang="ru-RU" sz="3000" smtClean="0">
                <a:latin typeface="Franklin Gothic Medium Cond" pitchFamily="34" charset="0"/>
              </a:rPr>
              <a:t>мозгу.</a:t>
            </a:r>
            <a:endParaRPr lang="ru-RU" sz="3000" dirty="0">
              <a:latin typeface="Franklin Gothic Medium Cond" pitchFamily="34" charset="0"/>
            </a:endParaRPr>
          </a:p>
          <a:p>
            <a:pPr marL="0" indent="0" algn="just">
              <a:buNone/>
            </a:pP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Первая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помощь</a:t>
            </a:r>
            <a:r>
              <a:rPr lang="ru-RU" sz="3000" dirty="0">
                <a:latin typeface="Franklin Gothic Medium Cond" pitchFamily="34" charset="0"/>
              </a:rPr>
              <a:t> заключается в придании больному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горизонтального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 smtClean="0">
                <a:solidFill>
                  <a:srgbClr val="FF0000"/>
                </a:solidFill>
                <a:latin typeface="Franklin Gothic Medium Cond" pitchFamily="34" charset="0"/>
              </a:rPr>
              <a:t>по­ложения и приподнять ноги</a:t>
            </a:r>
            <a:r>
              <a:rPr lang="ru-RU" sz="3000" dirty="0" smtClean="0">
                <a:latin typeface="Franklin Gothic Medium Cond" pitchFamily="34" charset="0"/>
              </a:rPr>
              <a:t>. Голову </a:t>
            </a:r>
            <a:r>
              <a:rPr lang="ru-RU" sz="3000" dirty="0">
                <a:latin typeface="Franklin Gothic Medium Cond" pitchFamily="34" charset="0"/>
              </a:rPr>
              <a:t>опускают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ниже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уровня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туловища</a:t>
            </a:r>
            <a:r>
              <a:rPr lang="ru-RU" sz="3000" dirty="0">
                <a:latin typeface="Franklin Gothic Medium Cond" pitchFamily="34" charset="0"/>
              </a:rPr>
              <a:t>, что приводит к увеличению притока крови к мозгу и быстрому восстановлению дыхания. Надо расстегнуть воротник рубашки (блузки), а для возбуждения дыхательного аппарата (центра) и сосудисто-двигательного центра больному дают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понюхать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нашатырный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спирт</a:t>
            </a:r>
            <a:r>
              <a:rPr lang="ru-RU" sz="3000" dirty="0">
                <a:latin typeface="Franklin Gothic Medium Cond" pitchFamily="34" charset="0"/>
              </a:rPr>
              <a:t>. Можно смазать виски нашатырным спиртом,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обтереть</a:t>
            </a:r>
            <a:r>
              <a:rPr lang="ru-RU" sz="3000" dirty="0">
                <a:latin typeface="Franklin Gothic Medium Cond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лицо</a:t>
            </a:r>
            <a:r>
              <a:rPr lang="ru-RU" sz="3000" dirty="0">
                <a:latin typeface="Franklin Gothic Medium Cond" pitchFamily="34" charset="0"/>
              </a:rPr>
              <a:t> холодной водой, положить холодное полотенце (или пузырь со льдом) на область сердца и затылочную область, вынести больного на свежий воздух. В более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тяжелом</a:t>
            </a:r>
            <a:r>
              <a:rPr lang="ru-RU" sz="3000" dirty="0">
                <a:latin typeface="Franklin Gothic Medium Cond" pitchFamily="34" charset="0"/>
              </a:rPr>
              <a:t> случае сделать инъекцию </a:t>
            </a:r>
            <a:r>
              <a:rPr lang="ru-RU" sz="3000" dirty="0">
                <a:solidFill>
                  <a:srgbClr val="FF0000"/>
                </a:solidFill>
                <a:latin typeface="Franklin Gothic Medium Cond" pitchFamily="34" charset="0"/>
              </a:rPr>
              <a:t>кордиамина</a:t>
            </a:r>
            <a:r>
              <a:rPr lang="ru-RU" sz="3000" dirty="0">
                <a:latin typeface="Franklin Gothic Medium Cond" pitchFamily="34" charset="0"/>
              </a:rPr>
              <a:t> (или кофеина</a:t>
            </a:r>
            <a:r>
              <a:rPr lang="ru-RU" sz="3000" dirty="0" smtClean="0">
                <a:latin typeface="Franklin Gothic Medium Cond" pitchFamily="34" charset="0"/>
              </a:rPr>
              <a:t>)</a:t>
            </a:r>
            <a:endParaRPr lang="ru-RU" sz="3000" dirty="0">
              <a:latin typeface="Franklin Gothic Medium Con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84971" y="26127"/>
            <a:ext cx="9752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41\42</a:t>
            </a:r>
            <a:endParaRPr lang="ru-RU" sz="32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371909" y="4744"/>
            <a:ext cx="9491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 Antiqua" pitchFamily="18" charset="0"/>
              </a:rPr>
              <a:t>42\42</a:t>
            </a:r>
            <a:endParaRPr lang="ru-RU" sz="3200" b="1" dirty="0">
              <a:latin typeface="Book Antiqu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947" y="11957"/>
            <a:ext cx="12219947" cy="464716"/>
          </a:xfrm>
        </p:spPr>
        <p:txBody>
          <a:bodyPr>
            <a:normAutofit fontScale="90000"/>
          </a:bodyPr>
          <a:lstStyle/>
          <a:p>
            <a:r>
              <a:rPr lang="ru-RU" sz="3000" dirty="0">
                <a:latin typeface="Franklin Gothic Heavy" pitchFamily="34" charset="0"/>
              </a:rPr>
              <a:t>Аптечка </a:t>
            </a:r>
            <a:r>
              <a:rPr lang="ru-RU" sz="3000" dirty="0" smtClean="0">
                <a:latin typeface="Franklin Gothic Heavy" pitchFamily="34" charset="0"/>
              </a:rPr>
              <a:t>тренера</a:t>
            </a:r>
            <a:endParaRPr lang="ru-RU" sz="3000" dirty="0">
              <a:latin typeface="Franklin Gothic Heavy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186485"/>
              </p:ext>
            </p:extLst>
          </p:nvPr>
        </p:nvGraphicFramePr>
        <p:xfrm>
          <a:off x="143339" y="620689"/>
          <a:ext cx="11905322" cy="603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52661"/>
                <a:gridCol w="5952661"/>
              </a:tblGrid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Название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Минин, кол-во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ДЛЯ ВНУТРИВЕННЫХ И ВНУТРИМЫШЕЧНЫХ ИНЪЕКЦИЙ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Адреналина гидрохлорид 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0,1%</a:t>
                      </a: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- 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1,0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2 </a:t>
                      </a:r>
                      <a:r>
                        <a:rPr lang="ru-RU" sz="1800" b="0" u="none" strike="noStrike" spc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Анальгин 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50%</a:t>
                      </a: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- 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2,0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2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Баралгин 5,0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2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Кордиамин 1,0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2 – 3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</a:t>
                      </a:r>
                      <a:r>
                        <a:rPr lang="ru-RU" sz="1800" b="0" u="none" strike="noStrike" spc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Кофеин 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10%</a:t>
                      </a: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- 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1,0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2 – 3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Преднизолон 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30,0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2</a:t>
                      </a: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Фуросемид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– 2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Магнезия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– 2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Диклофенак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4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5 </a:t>
                      </a:r>
                      <a:r>
                        <a:rPr lang="ru-RU" sz="1800" b="0" baseline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-5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АЛЛОПАТИЧЕСКИЕ СРЕДСТВА ДЛЯ ПРИМЕНЕНИЯ </a:t>
                      </a:r>
                      <a:r>
                        <a:rPr lang="en-US" sz="1800" b="0" u="none" strike="noStrike" spc="-5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PER OS</a:t>
                      </a:r>
                      <a:r>
                        <a:rPr lang="ru-RU" sz="1800" b="0" u="none" strike="noStrike" spc="-5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</a:t>
                      </a:r>
                      <a:r>
                        <a:rPr lang="ru-RU" sz="1800" b="0" u="none" strike="noStrike" spc="-5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(ВНУТРЬ)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2203" marR="2203" marT="0" marB="0" anchor="ctr"/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Анальгин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Диклофенак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Валидол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Валокордин,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корвалол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флакон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Имодиум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Активированный уголь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5</a:t>
                      </a:r>
                      <a:r>
                        <a:rPr lang="ru-RU" sz="18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</a:t>
                      </a:r>
                      <a:r>
                        <a:rPr lang="ru-RU" sz="1800" b="0" u="none" strike="noStrike" spc="0" baseline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Нитроглицерин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уп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Но-шла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Парацетамол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уп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1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Цитрамон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</a:t>
                      </a:r>
                      <a:r>
                        <a:rPr lang="ru-RU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2937" marR="29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309539"/>
              </p:ext>
            </p:extLst>
          </p:nvPr>
        </p:nvGraphicFramePr>
        <p:xfrm>
          <a:off x="156754" y="145908"/>
          <a:ext cx="11865782" cy="640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2891"/>
                <a:gridCol w="5932891"/>
              </a:tblGrid>
              <a:tr h="41052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-5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РАСТВОРЫ И МАЗИ ДЛЯ МЕСТНОГО ЛЕЧЕНИЯ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350" marR="6350" marT="0" marB="0" anchor="ctr"/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Нашатырный спирт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не менее 60 мл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Спрей-лед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флакон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Бриллиантовая зелень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флакон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Р-р йода, 3%-</a:t>
                      </a:r>
                      <a:r>
                        <a:rPr lang="ru-RU" sz="30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ный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не менее 200 мл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Р-р перекиси водорода, 3%-</a:t>
                      </a:r>
                      <a:r>
                        <a:rPr lang="ru-RU" sz="30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ный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флакон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Спирт этиловый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2 флакона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Меновазин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2 флакона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Галазолин</a:t>
                      </a: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, </a:t>
                      </a:r>
                      <a:r>
                        <a:rPr lang="ru-RU" sz="30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нафтизин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флакон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Сульфацил</a:t>
                      </a: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-натрий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не менее 5 амп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Хлорэтил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7</a:t>
                      </a:r>
                      <a:r>
                        <a:rPr lang="ru-RU" sz="30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</a:t>
                      </a:r>
                      <a:r>
                        <a:rPr lang="ru-RU" sz="30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10 </a:t>
                      </a:r>
                      <a:r>
                        <a:rPr lang="ru-RU" sz="3000" b="0" u="none" strike="noStrike" spc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амл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Фастум</a:t>
                      </a: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-гель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туба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Троксевазин</a:t>
                      </a: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, лиотон-1000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туба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Финалгон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туба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80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186841"/>
              </p:ext>
            </p:extLst>
          </p:nvPr>
        </p:nvGraphicFramePr>
        <p:xfrm>
          <a:off x="130629" y="116634"/>
          <a:ext cx="11918032" cy="658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59016"/>
                <a:gridCol w="5959016"/>
              </a:tblGrid>
              <a:tr h="34724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ИНСТРУМЕНТАРИЙ И ИЗМЕРИТЕЛЬНАЯ АППАРАТУРА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24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Хирургический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Жгут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2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Ножницы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 – 2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Перчатки резиновые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2</a:t>
                      </a:r>
                      <a:r>
                        <a:rPr lang="ru-RU" sz="24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</a:t>
                      </a:r>
                      <a:r>
                        <a:rPr lang="ru-RU" sz="24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 пары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Пинцет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r>
                        <a:rPr lang="ru-RU" sz="24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2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Роторасширитель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Шприцы: 2,0 мл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5,0 мл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10,0 мл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20,0 мл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Языкодержатель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Терапевтический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Пипетки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r>
                        <a:rPr lang="ru-RU" sz="24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2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Термометры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r>
                        <a:rPr lang="ru-RU" sz="24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2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Тонометр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Фонендоскоп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Электрический фонарик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6687" marR="668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77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553690"/>
              </p:ext>
            </p:extLst>
          </p:nvPr>
        </p:nvGraphicFramePr>
        <p:xfrm>
          <a:off x="195942" y="130628"/>
          <a:ext cx="11722090" cy="6596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1045"/>
                <a:gridCol w="5861045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ПЕРЕВЯЗОЧНЫЕ И УПАКОВОЧНЫЕ </a:t>
                      </a: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СРЕДСТВА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 Unicode MS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480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Бинты: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10x7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 – 4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3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14x7</a:t>
                      </a:r>
                      <a:endParaRPr lang="ru-RU" sz="23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 – 4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7x5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 – 4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трубчатый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10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Вата, ватные шарики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не менее 100 г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Гемостатическая</a:t>
                      </a: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губка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Гипотермический </a:t>
                      </a: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пакет «Полюс-1»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Контейнер для льда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1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Лейкопластырь</a:t>
                      </a:r>
                      <a:endParaRPr lang="ru-RU" sz="23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не менее </a:t>
                      </a: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</a:t>
                      </a:r>
                      <a:r>
                        <a:rPr lang="ru-RU" sz="23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</a:t>
                      </a: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4 </a:t>
                      </a:r>
                      <a:r>
                        <a:rPr lang="ru-RU" sz="2300" b="0" u="none" strike="noStrike" spc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Марлевые шарики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не менее 10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Пластырь бактерицидный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не менее </a:t>
                      </a: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3</a:t>
                      </a:r>
                      <a:r>
                        <a:rPr lang="ru-RU" sz="2300" b="0" u="none" strike="noStrike" spc="0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 – </a:t>
                      </a:r>
                      <a:r>
                        <a:rPr lang="ru-RU" sz="2300" b="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4 </a:t>
                      </a:r>
                      <a:r>
                        <a:rPr lang="ru-RU" sz="2300" b="0" u="none" strike="noStrike" spc="0" dirty="0" err="1" smtClean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уп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Салфетки стерильные</a:t>
                      </a:r>
                      <a:endParaRPr lang="ru-RU" sz="23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0" u="none" strike="noStrike" spc="0" dirty="0">
                          <a:solidFill>
                            <a:schemeClr val="tx1"/>
                          </a:solidFill>
                          <a:effectLst/>
                          <a:latin typeface="Franklin Gothic Medium Cond" pitchFamily="34" charset="0"/>
                        </a:rPr>
                        <a:t>не менее 5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</a:endParaRPr>
                    </a:p>
                  </a:txBody>
                  <a:tcPr marL="8467" marR="846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0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"/>
            <a:ext cx="10384971" cy="188104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БЫСТРО ОЦЕНИТЬ СОСТОЯНИЕ ПОСТРАДАВШЕГО, ОПРЕДЕЛИТЬ ТЯЖЕСТЬ ТРАВМЫ, НАЛИЧИЕ КРОВОТЕЧЕНИЯ И ДР.</a:t>
            </a:r>
            <a:endParaRPr lang="ru-RU" sz="36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94114"/>
            <a:ext cx="12192000" cy="4963884"/>
          </a:xfrm>
        </p:spPr>
        <p:txBody>
          <a:bodyPr>
            <a:noAutofit/>
          </a:bodyPr>
          <a:lstStyle/>
          <a:p>
            <a:pPr marL="118872" indent="0" algn="just">
              <a:buNone/>
            </a:pP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При тяжелой травме</a:t>
            </a:r>
            <a:r>
              <a:rPr lang="ru-RU" sz="3200" dirty="0" smtClean="0">
                <a:latin typeface="Franklin Gothic Medium Cond" panose="020B0606030402020204" pitchFamily="34" charset="0"/>
              </a:rPr>
              <a:t>, удушении, отравлении, утоплении человек может потерять сознание, лежать без движения, не отвечать на вопросы.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Нарушение</a:t>
            </a:r>
            <a:r>
              <a:rPr lang="ru-RU" sz="3200" dirty="0" smtClean="0">
                <a:latin typeface="Franklin Gothic Medium Cond" panose="020B0606030402020204" pitchFamily="34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деятельности</a:t>
            </a:r>
            <a:r>
              <a:rPr lang="ru-RU" sz="3200" dirty="0" smtClean="0">
                <a:latin typeface="Franklin Gothic Medium Cond" panose="020B0606030402020204" pitchFamily="34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головного</a:t>
            </a:r>
            <a:r>
              <a:rPr lang="ru-RU" sz="3200" dirty="0" smtClean="0">
                <a:latin typeface="Franklin Gothic Medium Cond" panose="020B0606030402020204" pitchFamily="34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мозга</a:t>
            </a:r>
            <a:r>
              <a:rPr lang="ru-RU" sz="3200" dirty="0" smtClean="0">
                <a:latin typeface="Franklin Gothic Medium Cond" panose="020B0606030402020204" pitchFamily="34" charset="0"/>
              </a:rPr>
              <a:t> возможно при прямой травме головного мозга, отравлении, в том числе алкогольном и др.;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нарушении</a:t>
            </a:r>
            <a:r>
              <a:rPr lang="ru-RU" sz="3200" dirty="0" smtClean="0">
                <a:latin typeface="Franklin Gothic Medium Cond" panose="020B0606030402020204" pitchFamily="34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кровоснабжения</a:t>
            </a:r>
            <a:r>
              <a:rPr lang="ru-RU" sz="3200" dirty="0" smtClean="0">
                <a:latin typeface="Franklin Gothic Medium Cond" panose="020B0606030402020204" pitchFamily="34" charset="0"/>
              </a:rPr>
              <a:t> (обмо­рок, кровопотеря, остановка сердца и др.); переохлаждении или перегревании мозга (замерзание, тепловой удар и др.).</a:t>
            </a:r>
          </a:p>
          <a:p>
            <a:pPr marL="118872" indent="0" algn="just">
              <a:buNone/>
            </a:pPr>
            <a:r>
              <a:rPr lang="ru-RU" sz="3200" dirty="0" smtClean="0">
                <a:latin typeface="Franklin Gothic Medium Cond" panose="020B0606030402020204" pitchFamily="34" charset="0"/>
              </a:rPr>
              <a:t>Оказывающий помощь должен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суметь отличить </a:t>
            </a:r>
            <a:r>
              <a:rPr lang="ru-RU" sz="3200" dirty="0" smtClean="0">
                <a:latin typeface="Franklin Gothic Medium Cond" panose="020B0606030402020204" pitchFamily="34" charset="0"/>
              </a:rPr>
              <a:t>потерю сознания от смерти.</a:t>
            </a:r>
          </a:p>
          <a:p>
            <a:pPr marL="118872" indent="0" algn="just">
              <a:buNone/>
            </a:pP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Наличие</a:t>
            </a:r>
            <a:r>
              <a:rPr lang="ru-RU" sz="3200" dirty="0" smtClean="0">
                <a:latin typeface="Franklin Gothic Medium Cond" panose="020B0606030402020204" pitchFamily="34" charset="0"/>
              </a:rPr>
              <a:t> признаков жизни сигнализирует о </a:t>
            </a:r>
            <a:r>
              <a:rPr lang="ru-RU" sz="32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необходимости</a:t>
            </a:r>
            <a:r>
              <a:rPr lang="ru-RU" sz="3200" dirty="0" smtClean="0">
                <a:latin typeface="Franklin Gothic Medium Cond" panose="020B0606030402020204" pitchFamily="34" charset="0"/>
              </a:rPr>
              <a:t> немедленного проведения мер по оживлению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11097" y="0"/>
            <a:ext cx="7053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4\42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25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38410" cy="1104406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ПРИЗНАКАМИ ЖИЗНИ:</a:t>
            </a:r>
            <a:endParaRPr lang="ru-RU" sz="66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15339"/>
            <a:ext cx="12192000" cy="5842661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>
                <a:latin typeface="Franklin Gothic Medium Cond" pitchFamily="34" charset="0"/>
              </a:rPr>
              <a:t>Наличие </a:t>
            </a:r>
            <a:r>
              <a:rPr lang="ru-RU" sz="2600" dirty="0">
                <a:latin typeface="Franklin Gothic Medium Cond" pitchFamily="34" charset="0"/>
              </a:rPr>
              <a:t>сердцебиения. Прослушивают ухом в области соска.</a:t>
            </a:r>
          </a:p>
          <a:p>
            <a:pPr lvl="0" algn="just"/>
            <a:r>
              <a:rPr lang="ru-RU" sz="2600" dirty="0">
                <a:latin typeface="Franklin Gothic Medium Cond" pitchFamily="34" charset="0"/>
              </a:rPr>
              <a:t>Наличие пульса в артериях.</a:t>
            </a:r>
          </a:p>
          <a:p>
            <a:pPr lvl="0" algn="just"/>
            <a:r>
              <a:rPr lang="ru-RU" sz="2600" dirty="0">
                <a:latin typeface="Franklin Gothic Medium Cond" pitchFamily="34" charset="0"/>
              </a:rPr>
              <a:t>Наличие дыхания. Дыхание определяют по движениям грудной клетки, по увлажнению зеркала, приложенного к носу и рту, по движению кусочка бин­та, поднесенного к носовым отверстиям.</a:t>
            </a:r>
          </a:p>
          <a:p>
            <a:pPr lvl="0" algn="just"/>
            <a:r>
              <a:rPr lang="ru-RU" sz="2600" dirty="0">
                <a:latin typeface="Franklin Gothic Medium Cond" pitchFamily="34" charset="0"/>
              </a:rPr>
              <a:t>Наличие реакции зрачков на свет. Если осветить глаз фонариком (или закрыть ладонью глаз, а затем быстро отвести руку в сторону), то наблюдается сужение зрачка.</a:t>
            </a:r>
          </a:p>
          <a:p>
            <a:pPr marL="118872" indent="0" algn="just">
              <a:buNone/>
            </a:pPr>
            <a:r>
              <a:rPr lang="ru-RU" sz="2600" dirty="0" smtClean="0">
                <a:latin typeface="Franklin Gothic Medium Cond" pitchFamily="34" charset="0"/>
              </a:rPr>
              <a:t>При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обнаружении</a:t>
            </a:r>
            <a:r>
              <a:rPr lang="ru-RU" sz="2600" dirty="0" smtClean="0">
                <a:latin typeface="Franklin Gothic Medium Cond" pitchFamily="34" charset="0"/>
              </a:rPr>
              <a:t> минимальных признаков жизни необходимо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приступить</a:t>
            </a:r>
            <a:r>
              <a:rPr lang="ru-RU" sz="2600" dirty="0" smtClean="0">
                <a:latin typeface="Franklin Gothic Medium Cond" pitchFamily="34" charset="0"/>
              </a:rPr>
              <a:t> к оказанию первой медицинской </a:t>
            </a:r>
            <a:r>
              <a:rPr lang="ru-RU" sz="2600" dirty="0" smtClean="0">
                <a:solidFill>
                  <a:srgbClr val="FF0000"/>
                </a:solidFill>
                <a:latin typeface="Franklin Gothic Medium Cond" pitchFamily="34" charset="0"/>
              </a:rPr>
              <a:t>помощи</a:t>
            </a:r>
            <a:r>
              <a:rPr lang="ru-RU" sz="2600" dirty="0" smtClean="0">
                <a:latin typeface="Franklin Gothic Medium Cond" pitchFamily="34" charset="0"/>
              </a:rPr>
              <a:t> и прежде всего к оживлению</a:t>
            </a:r>
            <a:endParaRPr lang="ru-RU" sz="2600" dirty="0">
              <a:latin typeface="Franklin Gothic Medium Cond" pitchFamily="34" charset="0"/>
            </a:endParaRPr>
          </a:p>
          <a:p>
            <a:pPr marL="118872" indent="0" algn="just">
              <a:buNone/>
            </a:pP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Отсутствие </a:t>
            </a:r>
            <a:r>
              <a:rPr lang="ru-RU" sz="2600" dirty="0">
                <a:latin typeface="Franklin Gothic Medium Cond" pitchFamily="34" charset="0"/>
              </a:rPr>
              <a:t>сердцебиения, пульса, дыхания и реакции зрачков на свет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не</a:t>
            </a:r>
            <a:r>
              <a:rPr lang="ru-RU" sz="2600" b="1" dirty="0">
                <a:solidFill>
                  <a:srgbClr val="C00000"/>
                </a:solidFill>
                <a:latin typeface="Franklin Gothic Medium Cond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свидетельствует </a:t>
            </a:r>
            <a:r>
              <a:rPr lang="ru-RU" sz="2600" dirty="0">
                <a:latin typeface="Franklin Gothic Medium Cond" pitchFamily="34" charset="0"/>
              </a:rPr>
              <a:t>о том, что пострадавший </a:t>
            </a:r>
            <a:r>
              <a:rPr lang="ru-RU" sz="2600" dirty="0">
                <a:solidFill>
                  <a:srgbClr val="FF0000"/>
                </a:solidFill>
                <a:latin typeface="Franklin Gothic Medium Cond" pitchFamily="34" charset="0"/>
              </a:rPr>
              <a:t>мертв</a:t>
            </a:r>
            <a:r>
              <a:rPr lang="ru-RU" sz="2600" dirty="0">
                <a:latin typeface="Franklin Gothic Medium Cond" pitchFamily="34" charset="0"/>
              </a:rPr>
              <a:t>. Подобный комплекс симпто­мов может наблюдаться при клинической смерти, когда необходимо оказать пострадавшему помощь в полном объеме.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11097" y="4746"/>
            <a:ext cx="7053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5\42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62161" cy="1116281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itchFamily="34" charset="0"/>
              </a:rPr>
              <a:t>ПРИЗНАКИ СМЕРТИ:</a:t>
            </a:r>
            <a:endParaRPr lang="ru-RU" sz="72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1288"/>
            <a:ext cx="12192000" cy="5456712"/>
          </a:xfrm>
        </p:spPr>
        <p:txBody>
          <a:bodyPr>
            <a:noAutofit/>
          </a:bodyPr>
          <a:lstStyle/>
          <a:p>
            <a:pPr algn="just"/>
            <a:r>
              <a:rPr lang="ru-RU" sz="3400" dirty="0" smtClean="0">
                <a:latin typeface="Franklin Gothic Medium Cond" panose="020B0606030402020204" pitchFamily="34" charset="0"/>
              </a:rPr>
              <a:t>Помутнение </a:t>
            </a:r>
            <a:r>
              <a:rPr lang="ru-RU" sz="3400" dirty="0">
                <a:latin typeface="Franklin Gothic Medium Cond" panose="020B0606030402020204" pitchFamily="34" charset="0"/>
              </a:rPr>
              <a:t>и высыхание роговицы </a:t>
            </a:r>
            <a:r>
              <a:rPr lang="ru-RU" sz="3400" dirty="0" smtClean="0">
                <a:latin typeface="Franklin Gothic Medium Cond" panose="020B0606030402020204" pitchFamily="34" charset="0"/>
              </a:rPr>
              <a:t>глаза;</a:t>
            </a:r>
          </a:p>
          <a:p>
            <a:pPr algn="just"/>
            <a:r>
              <a:rPr lang="ru-RU" sz="3400" dirty="0">
                <a:latin typeface="Franklin Gothic Medium Cond" panose="020B0606030402020204" pitchFamily="34" charset="0"/>
              </a:rPr>
              <a:t>П</a:t>
            </a:r>
            <a:r>
              <a:rPr lang="ru-RU" sz="3400" dirty="0" smtClean="0">
                <a:latin typeface="Franklin Gothic Medium Cond" panose="020B0606030402020204" pitchFamily="34" charset="0"/>
              </a:rPr>
              <a:t>охолодание </a:t>
            </a:r>
            <a:r>
              <a:rPr lang="ru-RU" sz="3400" dirty="0">
                <a:latin typeface="Franklin Gothic Medium Cond" panose="020B0606030402020204" pitchFamily="34" charset="0"/>
              </a:rPr>
              <a:t>тела и появление трупных </a:t>
            </a:r>
            <a:r>
              <a:rPr lang="ru-RU" sz="3400" dirty="0" smtClean="0">
                <a:latin typeface="Franklin Gothic Medium Cond" panose="020B0606030402020204" pitchFamily="34" charset="0"/>
              </a:rPr>
              <a:t>пятен;</a:t>
            </a:r>
          </a:p>
          <a:p>
            <a:pPr algn="just"/>
            <a:r>
              <a:rPr lang="ru-RU" sz="3400" dirty="0">
                <a:latin typeface="Franklin Gothic Medium Cond" panose="020B0606030402020204" pitchFamily="34" charset="0"/>
              </a:rPr>
              <a:t>Т</a:t>
            </a:r>
            <a:r>
              <a:rPr lang="ru-RU" sz="3400" dirty="0" smtClean="0">
                <a:latin typeface="Franklin Gothic Medium Cond" panose="020B0606030402020204" pitchFamily="34" charset="0"/>
              </a:rPr>
              <a:t>рупное </a:t>
            </a:r>
            <a:r>
              <a:rPr lang="ru-RU" sz="3400" dirty="0">
                <a:latin typeface="Franklin Gothic Medium Cond" panose="020B0606030402020204" pitchFamily="34" charset="0"/>
              </a:rPr>
              <a:t>окоченение, которое возникает через </a:t>
            </a:r>
            <a:r>
              <a:rPr lang="ru-RU" sz="3400" dirty="0" smtClean="0">
                <a:latin typeface="Franklin Gothic Medium Cond" panose="020B0606030402020204" pitchFamily="34" charset="0"/>
              </a:rPr>
              <a:t>2-4 </a:t>
            </a:r>
            <a:r>
              <a:rPr lang="ru-RU" sz="3400" dirty="0">
                <a:latin typeface="Franklin Gothic Medium Cond" panose="020B0606030402020204" pitchFamily="34" charset="0"/>
              </a:rPr>
              <a:t>ч после </a:t>
            </a:r>
            <a:r>
              <a:rPr lang="ru-RU" sz="3400" dirty="0" smtClean="0">
                <a:latin typeface="Franklin Gothic Medium Cond" panose="020B0606030402020204" pitchFamily="34" charset="0"/>
              </a:rPr>
              <a:t>смерти;</a:t>
            </a:r>
          </a:p>
          <a:p>
            <a:pPr algn="just"/>
            <a:r>
              <a:rPr lang="ru-RU" sz="3400" dirty="0" smtClean="0">
                <a:latin typeface="Franklin Gothic Medium Cond" panose="020B0606030402020204" pitchFamily="34" charset="0"/>
              </a:rPr>
              <a:t>Максимально расширенный зрачок при отсутствии реакции на свет</a:t>
            </a:r>
          </a:p>
          <a:p>
            <a:pPr algn="just"/>
            <a:r>
              <a:rPr lang="ru-RU" sz="3400" dirty="0">
                <a:latin typeface="Franklin Gothic Medium Cond" panose="020B0606030402020204" pitchFamily="34" charset="0"/>
              </a:rPr>
              <a:t>Н</a:t>
            </a:r>
            <a:r>
              <a:rPr lang="ru-RU" sz="3400" dirty="0" smtClean="0">
                <a:latin typeface="Franklin Gothic Medium Cond" panose="020B0606030402020204" pitchFamily="34" charset="0"/>
              </a:rPr>
              <a:t>аличие </a:t>
            </a:r>
            <a:r>
              <a:rPr lang="ru-RU" sz="3400" dirty="0">
                <a:latin typeface="Franklin Gothic Medium Cond" panose="020B0606030402020204" pitchFamily="34" charset="0"/>
              </a:rPr>
              <a:t>симптома «кошачий глаз», когда при сдавлении глаза зрачок де­формируется и становится вертикальным, как у кошки.</a:t>
            </a:r>
          </a:p>
          <a:p>
            <a:pPr marL="118872" indent="0" algn="just">
              <a:buNone/>
            </a:pPr>
            <a:endParaRPr lang="ru-RU" sz="3400" dirty="0" smtClean="0">
              <a:latin typeface="Franklin Gothic Medium Cond" panose="020B0606030402020204" pitchFamily="34" charset="0"/>
            </a:endParaRPr>
          </a:p>
          <a:p>
            <a:pPr marL="118872" indent="0" algn="just">
              <a:buNone/>
            </a:pPr>
            <a:r>
              <a:rPr lang="ru-RU" sz="3400" dirty="0">
                <a:latin typeface="Franklin Gothic Medium Cond" panose="020B0606030402020204" pitchFamily="34" charset="0"/>
              </a:rPr>
              <a:t>Оказание помощи </a:t>
            </a:r>
            <a:r>
              <a:rPr lang="ru-RU" sz="3400" b="1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бессмысленно</a:t>
            </a:r>
            <a:r>
              <a:rPr lang="ru-RU" sz="3400" dirty="0">
                <a:latin typeface="Franklin Gothic Medium Cond" panose="020B0606030402020204" pitchFamily="34" charset="0"/>
              </a:rPr>
              <a:t> при явных признаках смерти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11097" y="1"/>
            <a:ext cx="7707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6\42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88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0502538" cy="1306286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ОПРЕДЕЛЕНИЕ СОСТОЯНИЯ ПО ЦВЕТУ И ТЕМПЕРАТУРЕ КОЖИ</a:t>
            </a:r>
            <a:endParaRPr lang="ru-RU" sz="4000" dirty="0">
              <a:solidFill>
                <a:schemeClr val="accent3">
                  <a:lumMod val="20000"/>
                  <a:lumOff val="8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18137"/>
            <a:ext cx="12192000" cy="56398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dirty="0" smtClean="0">
                <a:solidFill>
                  <a:srgbClr val="FF0000"/>
                </a:solidFill>
                <a:latin typeface="Franklin Gothic Heavy" pitchFamily="34" charset="0"/>
              </a:rPr>
              <a:t>У</a:t>
            </a:r>
            <a:r>
              <a:rPr lang="ru-RU" sz="23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  <a:r>
              <a:rPr lang="ru-RU" sz="2300" dirty="0" smtClean="0">
                <a:solidFill>
                  <a:srgbClr val="FF0000"/>
                </a:solidFill>
                <a:latin typeface="Franklin Gothic Heavy" pitchFamily="34" charset="0"/>
              </a:rPr>
              <a:t>БЛЕДНОКОЖИХ</a:t>
            </a:r>
            <a:r>
              <a:rPr lang="ru-RU" sz="23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  <a:r>
              <a:rPr lang="ru-RU" sz="2300" dirty="0" smtClean="0">
                <a:latin typeface="Franklin Gothic Medium Cond" panose="020B0606030402020204" pitchFamily="34" charset="0"/>
              </a:rPr>
              <a:t>людей осматривают – ложе ногтей, склеры глазных яблок, слизистые оболочки ротовой полости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FF0000"/>
                </a:solidFill>
                <a:latin typeface="Franklin Gothic Heavy" pitchFamily="34" charset="0"/>
              </a:rPr>
              <a:t>У</a:t>
            </a:r>
            <a:r>
              <a:rPr lang="ru-RU" sz="23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  <a:r>
              <a:rPr lang="ru-RU" sz="2300" dirty="0">
                <a:solidFill>
                  <a:srgbClr val="FF0000"/>
                </a:solidFill>
                <a:latin typeface="Franklin Gothic Heavy" pitchFamily="34" charset="0"/>
              </a:rPr>
              <a:t>ТЕМНОКОЖИХ</a:t>
            </a:r>
            <a:r>
              <a:rPr lang="ru-RU" sz="2300" dirty="0">
                <a:latin typeface="Franklin Gothic Medium Cond" panose="020B0606030402020204" pitchFamily="34" charset="0"/>
              </a:rPr>
              <a:t> – ногтевые фаланги, внутренняя часть губ, рта, языка (в норме цвет розовый)</a:t>
            </a:r>
          </a:p>
          <a:p>
            <a:pPr algn="just"/>
            <a:r>
              <a:rPr lang="ru-RU" sz="2300" dirty="0" smtClean="0">
                <a:latin typeface="Franklin Gothic Medium Cond" panose="020B0606030402020204" pitchFamily="34" charset="0"/>
              </a:rPr>
              <a:t>Если они насыщенно красные – вероятность повышения АД, инсульт, отравление окисью углерода (угарный газ)</a:t>
            </a:r>
          </a:p>
          <a:p>
            <a:pPr algn="just"/>
            <a:r>
              <a:rPr lang="ru-RU" sz="2300" dirty="0" smtClean="0">
                <a:latin typeface="Franklin Gothic Medium Cond" panose="020B0606030402020204" pitchFamily="34" charset="0"/>
              </a:rPr>
              <a:t>Бледные с </a:t>
            </a:r>
            <a:r>
              <a:rPr lang="ru-RU" sz="2300" dirty="0" err="1" smtClean="0">
                <a:latin typeface="Franklin Gothic Medium Cond" panose="020B0606030402020204" pitchFamily="34" charset="0"/>
              </a:rPr>
              <a:t>синюшностью</a:t>
            </a:r>
            <a:r>
              <a:rPr lang="ru-RU" sz="2300" dirty="0" smtClean="0">
                <a:latin typeface="Franklin Gothic Medium Cond" panose="020B0606030402020204" pitchFamily="34" charset="0"/>
              </a:rPr>
              <a:t> (мрамор) – шок, испуг, недостаточность кровообращения, инсулиновый шок, сердечный приступ, тепловая перегрузка</a:t>
            </a:r>
          </a:p>
          <a:p>
            <a:pPr algn="just"/>
            <a:r>
              <a:rPr lang="ru-RU" sz="2300" dirty="0" smtClean="0">
                <a:latin typeface="Franklin Gothic Medium Cond" panose="020B0606030402020204" pitchFamily="34" charset="0"/>
              </a:rPr>
              <a:t>Голубизна – недостаточность насыщения кислородом, вследствие обструкции дыхательных путей, ССН, отравления</a:t>
            </a:r>
          </a:p>
          <a:p>
            <a:pPr marL="0" indent="0" algn="just">
              <a:buNone/>
            </a:pPr>
            <a:r>
              <a:rPr lang="ru-RU" sz="2300" dirty="0" smtClean="0">
                <a:solidFill>
                  <a:srgbClr val="FF0000"/>
                </a:solidFill>
                <a:latin typeface="Franklin Gothic Heavy" pitchFamily="34" charset="0"/>
              </a:rPr>
              <a:t>ТЕМПЕРАТУРА ТЕЛА</a:t>
            </a:r>
          </a:p>
          <a:p>
            <a:pPr algn="just"/>
            <a:r>
              <a:rPr lang="ru-RU" sz="2300" dirty="0" smtClean="0">
                <a:latin typeface="Franklin Gothic Medium Cond" panose="020B0606030402020204" pitchFamily="34" charset="0"/>
              </a:rPr>
              <a:t>Кожные покровы прохладные, липкие, влажные – подозрение на шок, тепловая перегрузка</a:t>
            </a:r>
          </a:p>
          <a:p>
            <a:pPr algn="just"/>
            <a:r>
              <a:rPr lang="ru-RU" sz="2300" dirty="0" smtClean="0">
                <a:latin typeface="Franklin Gothic Medium Cond" panose="020B0606030402020204" pitchFamily="34" charset="0"/>
              </a:rPr>
              <a:t>Холодная и сухая – охлаждение</a:t>
            </a:r>
          </a:p>
          <a:p>
            <a:pPr algn="just"/>
            <a:r>
              <a:rPr lang="ru-RU" sz="2300" dirty="0" smtClean="0">
                <a:latin typeface="Franklin Gothic Medium Cond" panose="020B0606030402020204" pitchFamily="34" charset="0"/>
              </a:rPr>
              <a:t>Горячая сухая – жар (гипертермия) или тепловой удар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24160" y="17808"/>
            <a:ext cx="731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7\42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0450286" cy="1104404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Franklin Gothic Heavy" panose="020B0903020102020204" pitchFamily="34" charset="0"/>
              </a:rPr>
              <a:t>ОПРЕДЕЛЕНИЕ СОСТОЯНИЯ ПО РЕАКЦИИ ЗРАЧКОВ</a:t>
            </a:r>
            <a:endParaRPr lang="ru-RU" sz="4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14846"/>
            <a:ext cx="12192000" cy="564315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Franklin Gothic Medium Cond" panose="020B0606030402020204" pitchFamily="34" charset="0"/>
              </a:rPr>
              <a:t>Сужение – проблемы с НС</a:t>
            </a:r>
          </a:p>
          <a:p>
            <a:pPr algn="just"/>
            <a:r>
              <a:rPr lang="ru-RU" sz="2400" dirty="0" smtClean="0">
                <a:latin typeface="Franklin Gothic Medium Cond" panose="020B0606030402020204" pitchFamily="34" charset="0"/>
              </a:rPr>
              <a:t>Расширение – остановка сердца, бессознательное состояние</a:t>
            </a:r>
          </a:p>
          <a:p>
            <a:pPr algn="just"/>
            <a:r>
              <a:rPr lang="ru-RU" sz="2400" dirty="0" smtClean="0">
                <a:latin typeface="Franklin Gothic Medium Cond" panose="020B0606030402020204" pitchFamily="34" charset="0"/>
              </a:rPr>
              <a:t>Анизокория – травма головы</a:t>
            </a:r>
          </a:p>
          <a:p>
            <a:pPr algn="just"/>
            <a:r>
              <a:rPr lang="ru-RU" sz="2400" dirty="0" smtClean="0">
                <a:latin typeface="Franklin Gothic Medium Cond" panose="020B0606030402020204" pitchFamily="34" charset="0"/>
              </a:rPr>
              <a:t>Не реагируют на свет – отравление, передозировка</a:t>
            </a:r>
          </a:p>
          <a:p>
            <a:pPr algn="just"/>
            <a:endParaRPr lang="ru-RU" sz="2400" dirty="0">
              <a:latin typeface="Franklin Gothic Medium Cond" panose="020B0606030402020204" pitchFamily="34" charset="0"/>
            </a:endParaRPr>
          </a:p>
          <a:p>
            <a:pPr marL="0" indent="0" algn="just">
              <a:buNone/>
            </a:pPr>
            <a:r>
              <a:rPr lang="ru-RU" sz="3200" dirty="0">
                <a:solidFill>
                  <a:srgbClr val="FF0000"/>
                </a:solidFill>
                <a:latin typeface="Franklin Gothic Heavy" panose="020B0903020102020204" pitchFamily="34" charset="0"/>
              </a:rPr>
              <a:t>ОПРЕДЕЛЕНИЕ СОЗНАНИЯ </a:t>
            </a:r>
            <a:r>
              <a:rPr lang="ru-RU" sz="3200" dirty="0" smtClean="0">
                <a:solidFill>
                  <a:srgbClr val="FF0000"/>
                </a:solidFill>
                <a:latin typeface="Franklin Gothic Heavy" panose="020B0903020102020204" pitchFamily="34" charset="0"/>
              </a:rPr>
              <a:t>ПОСТРАДАВШЕГО</a:t>
            </a:r>
          </a:p>
          <a:p>
            <a:pPr algn="just"/>
            <a:r>
              <a:rPr lang="ru-RU" sz="2400" dirty="0">
                <a:latin typeface="Franklin Gothic Medium Cond" panose="020B0606030402020204" pitchFamily="34" charset="0"/>
              </a:rPr>
              <a:t>Наличие самостоятельной активности</a:t>
            </a:r>
          </a:p>
          <a:p>
            <a:pPr algn="just"/>
            <a:r>
              <a:rPr lang="ru-RU" sz="2400" dirty="0">
                <a:latin typeface="Franklin Gothic Medium Cond" panose="020B0606030402020204" pitchFamily="34" charset="0"/>
              </a:rPr>
              <a:t>Попытка, при отсутствии активности, окликнуть </a:t>
            </a:r>
            <a:r>
              <a:rPr lang="ru-RU" sz="2400" dirty="0" smtClean="0">
                <a:latin typeface="Franklin Gothic Medium Cond" panose="020B0606030402020204" pitchFamily="34" charset="0"/>
              </a:rPr>
              <a:t>пострадавшего. </a:t>
            </a:r>
            <a:r>
              <a:rPr lang="ru-RU" sz="2400" dirty="0">
                <a:latin typeface="Franklin Gothic Medium Cond" panose="020B0606030402020204" pitchFamily="34" charset="0"/>
              </a:rPr>
              <a:t>Если последний не отзывается, попробовать его разбудить. Если данные мероприятия не вернули пострадавшего в сознание, то он скорее всего </a:t>
            </a:r>
            <a:r>
              <a:rPr lang="ru-RU" sz="2400" dirty="0" smtClean="0">
                <a:latin typeface="Franklin Gothic Medium Cond" panose="020B0606030402020204" pitchFamily="34" charset="0"/>
              </a:rPr>
              <a:t>без сознания </a:t>
            </a:r>
            <a:endParaRPr lang="ru-RU" sz="2400" dirty="0">
              <a:latin typeface="Franklin Gothic Medium Cond" panose="020B0606030402020204" pitchFamily="34" charset="0"/>
            </a:endParaRPr>
          </a:p>
          <a:p>
            <a:pPr algn="just"/>
            <a:r>
              <a:rPr lang="ru-RU" sz="2400" dirty="0">
                <a:latin typeface="Franklin Gothic Medium Cond" panose="020B0606030402020204" pitchFamily="34" charset="0"/>
              </a:rPr>
              <a:t>При наличие сознания, следует проверить восприятие пострадавшего и спросить: кто он, где он, как он</a:t>
            </a:r>
            <a:r>
              <a:rPr lang="ru-RU" sz="2400" dirty="0" smtClean="0">
                <a:latin typeface="Franklin Gothic Medium Cond" panose="020B0606030402020204" pitchFamily="34" charset="0"/>
              </a:rPr>
              <a:t>?</a:t>
            </a:r>
            <a:endParaRPr lang="ru-RU" sz="2400" dirty="0">
              <a:latin typeface="Franklin Gothic Medium Cond" panose="020B06060304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71909" y="0"/>
            <a:ext cx="7707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Book Antiqua" pitchFamily="18" charset="0"/>
              </a:rPr>
              <a:t>8\42</a:t>
            </a:r>
            <a:endParaRPr lang="ru-RU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33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Garamond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</TotalTime>
  <Words>4618</Words>
  <Application>Microsoft Office PowerPoint</Application>
  <PresentationFormat>Произвольный</PresentationFormat>
  <Paragraphs>424</Paragraphs>
  <Slides>46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Ион</vt:lpstr>
      <vt:lpstr>ДОВРАЧЕБНАЯ МЕДИЦИНСКАЯ ПОМОЩЬ И ЕЕ ОРГАНИЗАЦИЯ</vt:lpstr>
      <vt:lpstr>ПРИ ОКАЗАНИИ ПЕРВОЙ МЕДИЦИНСКОЙ ПОМОЩИ СЛЕДУЕТ ПРИДЕРЖИВАТЬСЯ СЛЕ­ДУЮЩИХ ПРАВИЛ</vt:lpstr>
      <vt:lpstr>ДЕЙСТВОВАТЬ НАДО ЦЕЛЕСООБРАЗНО, ОБДУМАННО, РЕШИТЕЛЬНО, БЫСТРО И СПОКОЙНО</vt:lpstr>
      <vt:lpstr>ПРЕЖДЕ ВСЕГО СЛЕДУЕТ ОЦЕНИТЬ ОБСТАНОВКУ И ПРИНЯТЬ МЕРЫ К ПРЕКРАЩЕ­НИЮ ВОЗДЕЙСТВИЯ ПОВРЕЖДАЮЩИХ ФАКТОРОВ</vt:lpstr>
      <vt:lpstr>БЫСТРО ОЦЕНИТЬ СОСТОЯНИЕ ПОСТРАДАВШЕГО, ОПРЕДЕЛИТЬ ТЯЖЕСТЬ ТРАВМЫ, НАЛИЧИЕ КРОВОТЕЧЕНИЯ И ДР.</vt:lpstr>
      <vt:lpstr>ПРИЗНАКАМИ ЖИЗНИ:</vt:lpstr>
      <vt:lpstr>ПРИЗНАКИ СМЕРТИ:</vt:lpstr>
      <vt:lpstr>ОПРЕДЕЛЕНИЕ СОСТОЯНИЯ ПО ЦВЕТУ И ТЕМПЕРАТУРЕ КОЖИ</vt:lpstr>
      <vt:lpstr>ОПРЕДЕЛЕНИЕ СОСТОЯНИЯ ПО РЕАКЦИИ ЗРАЧКОВ</vt:lpstr>
      <vt:lpstr>ОСМОТРЕТЬ ПОСТРАДАВШЕГО, ОПРЕДЕЛИТЬ СПОСОБ И ПОСЛЕДОВАТЕЛЬНОСТЬ ОКАЗАНИЯ ПЕРВОЙ МЕДИЦИНСКОЙ ПОМОЩИ</vt:lpstr>
      <vt:lpstr>РЕШИТЬ, КАКИЕ СРЕДСТВА НЕОБХОДИМЫ ДЛЯ ОКАЗАНИЯ ПЕРВОЙ МЕДИЦИНСКОЙ ПОМОЩИ, ИСХОДЯ ИЗ КОНКРЕТНЫХ УСЛОВИЙ, ОБСТОЯТЕЛЬСТВ, ВОЗМОЖНОСТЕЙ</vt:lpstr>
      <vt:lpstr>ОКАЗАТЬ ПЕРВУЮ МЕДИЦИНСКУЮ ПОМОЩЬ И ПОДГОТОВИТЬ ПОСТРАДАВШЕГО К ТРАНСПОРТИРОВКЕ</vt:lpstr>
      <vt:lpstr>ОСТАНОВКА КРОВОТЕЧЕНИЯ. ВИДЫ</vt:lpstr>
      <vt:lpstr>ОСТАНОВКА КРОВОТЕЧЕНИЯ. МЕТОДЫ</vt:lpstr>
      <vt:lpstr>ОСТАНОВКА КРОВОТЕЧЕНИЯ. ТЕХНИКА</vt:lpstr>
      <vt:lpstr>ОСТАНОВКА КРОВОТЕЧЕНИЯ. ТЕХНИКА</vt:lpstr>
      <vt:lpstr>ОСТАНОВКА КРОВОТЕЧЕНИЯ. ТЕХНИКА</vt:lpstr>
      <vt:lpstr>ОСТАНОВКА КРОВОТЕЧЕНИЯ. ТЕХНИКА</vt:lpstr>
      <vt:lpstr>СЕРДЕЧНО-ЛЕГОЧНАЯ РЕАНИМАЦИЯ</vt:lpstr>
      <vt:lpstr>ТЕХНИКА ПРОВЕДЕНИЯ СЕРДЕЧНО-ЛЕГОЧНОЙ РЕАНИМАЦИИ</vt:lpstr>
      <vt:lpstr>ТЕХНИКА ПРОВЕДЕНИЯ СЕРДЕЧНО-ЛЕГОЧНОЙ РЕАНИМАЦИИ</vt:lpstr>
      <vt:lpstr>РЕАНИМАЦИЮ ПРОВОДЯТ ДО:</vt:lpstr>
      <vt:lpstr>НАЛОЖЕНИЕ ПОВЯЗОК. ОБЩЕЕ</vt:lpstr>
      <vt:lpstr>НАЛОЖЕНИЕ ПОВЯЗОК. ТЕХНИКА</vt:lpstr>
      <vt:lpstr>НАЛОЖЕНИЕ ПОВЯЗОК. ТЕХНИКА</vt:lpstr>
      <vt:lpstr>Повязки на грудную клетку: а – спиралевидная повязка; б – повязка Дезо; в – колосовидная на плечевой сустав</vt:lpstr>
      <vt:lpstr>ПРОФИЛАКТИКА ИНФИЦИРОВАНИЯ</vt:lpstr>
      <vt:lpstr>ПЕРВАЯ ПОМОЩЬ ПРИ РАНЕНИЯХ</vt:lpstr>
      <vt:lpstr>ПЕРВАЯ ПОМОЩЬ ПРИ УШИБАХ, РАЗРЫВАХ, СДАВЛЕНИЯХ И ВЫВИХАХ</vt:lpstr>
      <vt:lpstr>Первая помощь при переломах</vt:lpstr>
      <vt:lpstr>Первая помощь при переломах</vt:lpstr>
      <vt:lpstr>ПЕРВАЯ ПОМОЩЬ ПРИ ПЕРЕЛОМАХ</vt:lpstr>
      <vt:lpstr>ПЕРВАЯ ПОМОЩЬ ПРИ ПЕРЕЛОМАХ</vt:lpstr>
      <vt:lpstr>ПЕРВАЯ ПОМОЩЬ ПРИ ОЖОГАХ И ОТМОРОЖЕНИЯХ</vt:lpstr>
      <vt:lpstr>ПЕРВАЯ ПОМОЩЬ ПРИ ОЖОГАХ И ОТМОРОЖЕНИЯХ</vt:lpstr>
      <vt:lpstr>ПЕРВАЯ ПОМОЩЬ ПРИ ЭЛЕКТРОТРАВМЕ</vt:lpstr>
      <vt:lpstr>ПЕРВАЯ ПОМОЩЬ ПРИ УТОПЛЕНИИ, УДУШЕНИЕ</vt:lpstr>
      <vt:lpstr>ПЕРВАЯ ПОМОЩЬ ПРИ УТОПЛЕНИЕ, УДУШЕНИЕ</vt:lpstr>
      <vt:lpstr>ПЕРВАЯ ПОМОЩЬ ПРИ ПИЩЕВЫх ОТРАВЛЕНИЯх</vt:lpstr>
      <vt:lpstr>ПЕРВАЯ ПОМОЩЬ ПРИ ОТРАВЛЕНИЯХ ЛЕКАРСТВЕННЫМИ ПРЕПАРАТАМИ И АЛКОГОЛЕМ</vt:lpstr>
      <vt:lpstr>ПЕРВАЯ ПОМОЩЬ ПРИ ТЕПЛОВОМ И СОЛНЕЧНОМ УДАРЕ</vt:lpstr>
      <vt:lpstr>ПЕРВАЯ ПОМОЩЬ ПРИ ОБМОРОКАХ</vt:lpstr>
      <vt:lpstr>Аптечка тренера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ДОВРАЧЕБНАЯ МЕДИЦИНСКАЯ ПОМОЩЬ И ЕЕ ОРГАНИЗАЦИЯ</dc:title>
  <dc:creator>BuHT</dc:creator>
  <cp:lastModifiedBy>USer</cp:lastModifiedBy>
  <cp:revision>67</cp:revision>
  <dcterms:created xsi:type="dcterms:W3CDTF">2015-09-30T08:17:09Z</dcterms:created>
  <dcterms:modified xsi:type="dcterms:W3CDTF">2015-11-12T15:02:17Z</dcterms:modified>
</cp:coreProperties>
</file>